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363" r:id="rId3"/>
    <p:sldId id="288" r:id="rId4"/>
    <p:sldId id="260" r:id="rId5"/>
    <p:sldId id="286" r:id="rId6"/>
    <p:sldId id="287" r:id="rId7"/>
    <p:sldId id="366" r:id="rId8"/>
    <p:sldId id="289" r:id="rId9"/>
    <p:sldId id="306" r:id="rId10"/>
    <p:sldId id="364" r:id="rId11"/>
    <p:sldId id="365" r:id="rId12"/>
    <p:sldId id="299" r:id="rId13"/>
    <p:sldId id="30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208"/>
  </p:normalViewPr>
  <p:slideViewPr>
    <p:cSldViewPr snapToGrid="0" snapToObjects="1" showGuides="1">
      <p:cViewPr varScale="1">
        <p:scale>
          <a:sx n="128" d="100"/>
          <a:sy n="128" d="100"/>
        </p:scale>
        <p:origin x="480" y="1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B67BEB-AFDA-3D49-8B5F-E95F59ACF01A}" type="datetimeFigureOut">
              <a:rPr lang="en-US" smtClean="0"/>
              <a:t>10/22/24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B7EC1-4D55-0144-9F39-A65E2B0423E6}" type="slidenum">
              <a:rPr lang="en-US" smtClean="0"/>
              <a:t>‹#›</a:t>
            </a:fld>
            <a:endParaRPr lang="en-US"/>
          </a:p>
        </p:txBody>
      </p:sp>
    </p:spTree>
    <p:extLst>
      <p:ext uri="{BB962C8B-B14F-4D97-AF65-F5344CB8AC3E}">
        <p14:creationId xmlns:p14="http://schemas.microsoft.com/office/powerpoint/2010/main" val="2443734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100" b="0" i="0" u="none" strike="noStrike" cap="none" dirty="0">
                <a:solidFill>
                  <a:srgbClr val="000000"/>
                </a:solidFill>
                <a:effectLst/>
                <a:latin typeface="Arial"/>
                <a:ea typeface="Arial"/>
                <a:cs typeface="Arial"/>
                <a:sym typeface="Arial"/>
              </a:rPr>
              <a:t>Organizations with the same end mission may have different hypotheses regarding how change will happen. For example, two organizations may have </a:t>
            </a:r>
            <a:r>
              <a:rPr lang="en-GB" sz="1100" b="0" i="0" u="none" strike="noStrike" cap="none" dirty="0" err="1">
                <a:solidFill>
                  <a:srgbClr val="000000"/>
                </a:solidFill>
                <a:effectLst/>
                <a:latin typeface="Arial"/>
                <a:ea typeface="Arial"/>
                <a:cs typeface="Arial"/>
                <a:sym typeface="Arial"/>
              </a:rPr>
              <a:t>amission</a:t>
            </a:r>
            <a:r>
              <a:rPr lang="en-GB" sz="1100" b="0" i="0" u="none" strike="noStrike" cap="none" dirty="0">
                <a:solidFill>
                  <a:srgbClr val="000000"/>
                </a:solidFill>
                <a:effectLst/>
                <a:latin typeface="Arial"/>
                <a:ea typeface="Arial"/>
                <a:cs typeface="Arial"/>
                <a:sym typeface="Arial"/>
              </a:rPr>
              <a:t> to end hunger. One might pursue that aim by working toward policy changes to regulate food prices, which they believe will contribute to ending hunger by making food more accessible. Another organization might </a:t>
            </a:r>
            <a:r>
              <a:rPr lang="en-GB" sz="1100" b="0" i="0" u="none" strike="noStrike" cap="none" dirty="0" err="1">
                <a:solidFill>
                  <a:srgbClr val="000000"/>
                </a:solidFill>
                <a:effectLst/>
                <a:latin typeface="Arial"/>
                <a:ea typeface="Arial"/>
                <a:cs typeface="Arial"/>
                <a:sym typeface="Arial"/>
              </a:rPr>
              <a:t>usean</a:t>
            </a:r>
            <a:r>
              <a:rPr lang="en-GB" sz="1100" b="0" i="0" u="none" strike="noStrike" cap="none" dirty="0">
                <a:solidFill>
                  <a:srgbClr val="000000"/>
                </a:solidFill>
                <a:effectLst/>
                <a:latin typeface="Arial"/>
                <a:ea typeface="Arial"/>
                <a:cs typeface="Arial"/>
                <a:sym typeface="Arial"/>
              </a:rPr>
              <a:t> economic development model, theorizing that educating local businesses on better production methods will increase economic development and will lead to an increase in jobs and greater ability of people to afford food, and thus reach their mission to end hunger.</a:t>
            </a:r>
            <a:endParaRPr lang="en-US" dirty="0"/>
          </a:p>
        </p:txBody>
      </p:sp>
    </p:spTree>
    <p:extLst>
      <p:ext uri="{BB962C8B-B14F-4D97-AF65-F5344CB8AC3E}">
        <p14:creationId xmlns:p14="http://schemas.microsoft.com/office/powerpoint/2010/main" val="25004248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35ed75ccf_0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35ed75ccf_0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92182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735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8778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6464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6703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6273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100" b="0" i="0" u="none" strike="noStrike" cap="none" dirty="0">
                <a:solidFill>
                  <a:srgbClr val="000000"/>
                </a:solidFill>
                <a:effectLst/>
                <a:latin typeface="Arial"/>
                <a:ea typeface="Arial"/>
                <a:cs typeface="Arial"/>
                <a:sym typeface="Arial"/>
              </a:rPr>
              <a:t>Organizations with the same end mission may have different hypotheses regarding how change will happen. For example, two organizations may have </a:t>
            </a:r>
            <a:r>
              <a:rPr lang="en-GB" sz="1100" b="0" i="0" u="none" strike="noStrike" cap="none" dirty="0" err="1">
                <a:solidFill>
                  <a:srgbClr val="000000"/>
                </a:solidFill>
                <a:effectLst/>
                <a:latin typeface="Arial"/>
                <a:ea typeface="Arial"/>
                <a:cs typeface="Arial"/>
                <a:sym typeface="Arial"/>
              </a:rPr>
              <a:t>amission</a:t>
            </a:r>
            <a:r>
              <a:rPr lang="en-GB" sz="1100" b="0" i="0" u="none" strike="noStrike" cap="none" dirty="0">
                <a:solidFill>
                  <a:srgbClr val="000000"/>
                </a:solidFill>
                <a:effectLst/>
                <a:latin typeface="Arial"/>
                <a:ea typeface="Arial"/>
                <a:cs typeface="Arial"/>
                <a:sym typeface="Arial"/>
              </a:rPr>
              <a:t> to end hunger. One might pursue that aim by working toward policy changes to regulate food prices, which they believe will contribute to ending hunger by making food more accessible. Another organization might </a:t>
            </a:r>
            <a:r>
              <a:rPr lang="en-GB" sz="1100" b="0" i="0" u="none" strike="noStrike" cap="none" dirty="0" err="1">
                <a:solidFill>
                  <a:srgbClr val="000000"/>
                </a:solidFill>
                <a:effectLst/>
                <a:latin typeface="Arial"/>
                <a:ea typeface="Arial"/>
                <a:cs typeface="Arial"/>
                <a:sym typeface="Arial"/>
              </a:rPr>
              <a:t>usean</a:t>
            </a:r>
            <a:r>
              <a:rPr lang="en-GB" sz="1100" b="0" i="0" u="none" strike="noStrike" cap="none" dirty="0">
                <a:solidFill>
                  <a:srgbClr val="000000"/>
                </a:solidFill>
                <a:effectLst/>
                <a:latin typeface="Arial"/>
                <a:ea typeface="Arial"/>
                <a:cs typeface="Arial"/>
                <a:sym typeface="Arial"/>
              </a:rPr>
              <a:t> economic development model, theorizing that educating local businesses on better production methods will increase economic development and will lead to an increase in jobs and greater ability of people to afford food, and thus reach their mission to end hunger.</a:t>
            </a:r>
            <a:endParaRPr lang="en-US" dirty="0"/>
          </a:p>
        </p:txBody>
      </p:sp>
    </p:spTree>
    <p:extLst>
      <p:ext uri="{BB962C8B-B14F-4D97-AF65-F5344CB8AC3E}">
        <p14:creationId xmlns:p14="http://schemas.microsoft.com/office/powerpoint/2010/main" val="3940734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sz="1100" b="0" i="0" u="none" strike="noStrike" cap="none" dirty="0">
                <a:solidFill>
                  <a:srgbClr val="000000"/>
                </a:solidFill>
                <a:effectLst/>
                <a:latin typeface="Arial"/>
                <a:ea typeface="Arial"/>
                <a:cs typeface="Arial"/>
                <a:sym typeface="Arial"/>
              </a:rPr>
              <a:t>Organizations with the same end mission may have different hypotheses regarding how change will happen. For example, two organizations may have </a:t>
            </a:r>
            <a:r>
              <a:rPr lang="en-GB" sz="1100" b="0" i="0" u="none" strike="noStrike" cap="none" dirty="0" err="1">
                <a:solidFill>
                  <a:srgbClr val="000000"/>
                </a:solidFill>
                <a:effectLst/>
                <a:latin typeface="Arial"/>
                <a:ea typeface="Arial"/>
                <a:cs typeface="Arial"/>
                <a:sym typeface="Arial"/>
              </a:rPr>
              <a:t>amission</a:t>
            </a:r>
            <a:r>
              <a:rPr lang="en-GB" sz="1100" b="0" i="0" u="none" strike="noStrike" cap="none" dirty="0">
                <a:solidFill>
                  <a:srgbClr val="000000"/>
                </a:solidFill>
                <a:effectLst/>
                <a:latin typeface="Arial"/>
                <a:ea typeface="Arial"/>
                <a:cs typeface="Arial"/>
                <a:sym typeface="Arial"/>
              </a:rPr>
              <a:t> to end hunger. One might pursue that aim by working toward policy changes to regulate food prices, which they believe will contribute to ending hunger by making food more accessible. Another organization might </a:t>
            </a:r>
            <a:r>
              <a:rPr lang="en-GB" sz="1100" b="0" i="0" u="none" strike="noStrike" cap="none" dirty="0" err="1">
                <a:solidFill>
                  <a:srgbClr val="000000"/>
                </a:solidFill>
                <a:effectLst/>
                <a:latin typeface="Arial"/>
                <a:ea typeface="Arial"/>
                <a:cs typeface="Arial"/>
                <a:sym typeface="Arial"/>
              </a:rPr>
              <a:t>usean</a:t>
            </a:r>
            <a:r>
              <a:rPr lang="en-GB" sz="1100" b="0" i="0" u="none" strike="noStrike" cap="none" dirty="0">
                <a:solidFill>
                  <a:srgbClr val="000000"/>
                </a:solidFill>
                <a:effectLst/>
                <a:latin typeface="Arial"/>
                <a:ea typeface="Arial"/>
                <a:cs typeface="Arial"/>
                <a:sym typeface="Arial"/>
              </a:rPr>
              <a:t> economic development model, theorizing that educating local businesses on better production methods will increase economic development and will lead to an increase in jobs and greater ability of people to afford food, and thus reach their mission to end hunger.</a:t>
            </a:r>
            <a:endParaRPr lang="en-US" dirty="0"/>
          </a:p>
        </p:txBody>
      </p:sp>
    </p:spTree>
    <p:extLst>
      <p:ext uri="{BB962C8B-B14F-4D97-AF65-F5344CB8AC3E}">
        <p14:creationId xmlns:p14="http://schemas.microsoft.com/office/powerpoint/2010/main" val="1007240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0000"/>
        </a:solidFill>
        <a:effectLst/>
      </p:bgPr>
    </p:bg>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2358400" y="2655751"/>
            <a:ext cx="7475200" cy="1546400"/>
          </a:xfrm>
          <a:prstGeom prst="rect">
            <a:avLst/>
          </a:prstGeom>
        </p:spPr>
        <p:txBody>
          <a:bodyPr spcFirstLastPara="1" wrap="square" lIns="91425" tIns="91425" rIns="91425" bIns="91425" anchor="ctr" anchorCtr="0">
            <a:noAutofit/>
          </a:bodyPr>
          <a:lstStyle>
            <a:lvl1pPr lvl="0" algn="ctr">
              <a:spcBef>
                <a:spcPts val="0"/>
              </a:spcBef>
              <a:spcAft>
                <a:spcPts val="0"/>
              </a:spcAft>
              <a:buClr>
                <a:srgbClr val="FFFFFF"/>
              </a:buClr>
              <a:buSzPts val="3600"/>
              <a:buNone/>
              <a:defRPr sz="4800">
                <a:solidFill>
                  <a:srgbClr val="FFFFFF"/>
                </a:solidFill>
              </a:defRPr>
            </a:lvl1pPr>
            <a:lvl2pPr lvl="1" algn="ctr">
              <a:spcBef>
                <a:spcPts val="0"/>
              </a:spcBef>
              <a:spcAft>
                <a:spcPts val="0"/>
              </a:spcAft>
              <a:buSzPts val="6000"/>
              <a:buNone/>
              <a:defRPr sz="8000"/>
            </a:lvl2pPr>
            <a:lvl3pPr lvl="2" algn="ctr">
              <a:spcBef>
                <a:spcPts val="0"/>
              </a:spcBef>
              <a:spcAft>
                <a:spcPts val="0"/>
              </a:spcAft>
              <a:buSzPts val="6000"/>
              <a:buNone/>
              <a:defRPr sz="8000"/>
            </a:lvl3pPr>
            <a:lvl4pPr lvl="3" algn="ctr">
              <a:spcBef>
                <a:spcPts val="0"/>
              </a:spcBef>
              <a:spcAft>
                <a:spcPts val="0"/>
              </a:spcAft>
              <a:buSzPts val="6000"/>
              <a:buNone/>
              <a:defRPr sz="8000"/>
            </a:lvl4pPr>
            <a:lvl5pPr lvl="4" algn="ctr">
              <a:spcBef>
                <a:spcPts val="0"/>
              </a:spcBef>
              <a:spcAft>
                <a:spcPts val="0"/>
              </a:spcAft>
              <a:buSzPts val="6000"/>
              <a:buNone/>
              <a:defRPr sz="8000"/>
            </a:lvl5pPr>
            <a:lvl6pPr lvl="5" algn="ctr">
              <a:spcBef>
                <a:spcPts val="0"/>
              </a:spcBef>
              <a:spcAft>
                <a:spcPts val="0"/>
              </a:spcAft>
              <a:buSzPts val="6000"/>
              <a:buNone/>
              <a:defRPr sz="8000"/>
            </a:lvl6pPr>
            <a:lvl7pPr lvl="6" algn="ctr">
              <a:spcBef>
                <a:spcPts val="0"/>
              </a:spcBef>
              <a:spcAft>
                <a:spcPts val="0"/>
              </a:spcAft>
              <a:buSzPts val="6000"/>
              <a:buNone/>
              <a:defRPr sz="8000"/>
            </a:lvl7pPr>
            <a:lvl8pPr lvl="7" algn="ctr">
              <a:spcBef>
                <a:spcPts val="0"/>
              </a:spcBef>
              <a:spcAft>
                <a:spcPts val="0"/>
              </a:spcAft>
              <a:buSzPts val="6000"/>
              <a:buNone/>
              <a:defRPr sz="8000"/>
            </a:lvl8pPr>
            <a:lvl9pPr lvl="8" algn="ctr">
              <a:spcBef>
                <a:spcPts val="0"/>
              </a:spcBef>
              <a:spcAft>
                <a:spcPts val="0"/>
              </a:spcAft>
              <a:buSzPts val="6000"/>
              <a:buNone/>
              <a:defRPr sz="8000"/>
            </a:lvl9pPr>
          </a:lstStyle>
          <a:p>
            <a:endParaRPr/>
          </a:p>
        </p:txBody>
      </p:sp>
    </p:spTree>
    <p:extLst>
      <p:ext uri="{BB962C8B-B14F-4D97-AF65-F5344CB8AC3E}">
        <p14:creationId xmlns:p14="http://schemas.microsoft.com/office/powerpoint/2010/main" val="50949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17"/>
        <p:cNvGrpSpPr/>
        <p:nvPr/>
      </p:nvGrpSpPr>
      <p:grpSpPr>
        <a:xfrm>
          <a:off x="0" y="0"/>
          <a:ext cx="0" cy="0"/>
          <a:chOff x="0" y="0"/>
          <a:chExt cx="0" cy="0"/>
        </a:xfrm>
      </p:grpSpPr>
      <p:sp>
        <p:nvSpPr>
          <p:cNvPr id="18" name="Google Shape;18;p4"/>
          <p:cNvSpPr/>
          <p:nvPr/>
        </p:nvSpPr>
        <p:spPr>
          <a:xfrm>
            <a:off x="5515000" y="1761857"/>
            <a:ext cx="1162000" cy="1158400"/>
          </a:xfrm>
          <a:prstGeom prst="ellipse">
            <a:avLst/>
          </a:prstGeom>
          <a:solidFill>
            <a:srgbClr val="EFEFE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 name="Google Shape;19;p4"/>
          <p:cNvSpPr txBox="1">
            <a:spLocks noGrp="1"/>
          </p:cNvSpPr>
          <p:nvPr>
            <p:ph type="body" idx="1"/>
          </p:nvPr>
        </p:nvSpPr>
        <p:spPr>
          <a:xfrm>
            <a:off x="2212200" y="2882400"/>
            <a:ext cx="7767600" cy="1093200"/>
          </a:xfrm>
          <a:prstGeom prst="rect">
            <a:avLst/>
          </a:prstGeom>
        </p:spPr>
        <p:txBody>
          <a:bodyPr spcFirstLastPara="1" wrap="square" lIns="91425" tIns="91425" rIns="91425" bIns="91425" anchor="t" anchorCtr="0">
            <a:noAutofit/>
          </a:bodyPr>
          <a:lstStyle>
            <a:lvl1pPr marL="609585" lvl="0" indent="-474121" algn="ctr" rtl="0">
              <a:spcBef>
                <a:spcPts val="800"/>
              </a:spcBef>
              <a:spcAft>
                <a:spcPts val="0"/>
              </a:spcAft>
              <a:buSzPts val="2000"/>
              <a:buChar char="▣"/>
              <a:defRPr i="1"/>
            </a:lvl1pPr>
            <a:lvl2pPr marL="1219170" lvl="1" indent="-474121" algn="ctr" rtl="0">
              <a:spcBef>
                <a:spcPts val="0"/>
              </a:spcBef>
              <a:spcAft>
                <a:spcPts val="0"/>
              </a:spcAft>
              <a:buSzPts val="2000"/>
              <a:buChar char="○"/>
              <a:defRPr i="1"/>
            </a:lvl2pPr>
            <a:lvl3pPr marL="1828754" lvl="2" indent="-474121" algn="ctr" rtl="0">
              <a:spcBef>
                <a:spcPts val="0"/>
              </a:spcBef>
              <a:spcAft>
                <a:spcPts val="0"/>
              </a:spcAft>
              <a:buSzPts val="2000"/>
              <a:buChar char="■"/>
              <a:defRPr i="1"/>
            </a:lvl3pPr>
            <a:lvl4pPr marL="2438339" lvl="3" indent="-474121" algn="ctr" rtl="0">
              <a:spcBef>
                <a:spcPts val="0"/>
              </a:spcBef>
              <a:spcAft>
                <a:spcPts val="0"/>
              </a:spcAft>
              <a:buSzPts val="2000"/>
              <a:buChar char="●"/>
              <a:defRPr i="1"/>
            </a:lvl4pPr>
            <a:lvl5pPr marL="3047924" lvl="4" indent="-474121" algn="ctr" rtl="0">
              <a:spcBef>
                <a:spcPts val="0"/>
              </a:spcBef>
              <a:spcAft>
                <a:spcPts val="0"/>
              </a:spcAft>
              <a:buSzPts val="2000"/>
              <a:buChar char="○"/>
              <a:defRPr i="1"/>
            </a:lvl5pPr>
            <a:lvl6pPr marL="3657509" lvl="5" indent="-474121" algn="ctr" rtl="0">
              <a:spcBef>
                <a:spcPts val="0"/>
              </a:spcBef>
              <a:spcAft>
                <a:spcPts val="0"/>
              </a:spcAft>
              <a:buSzPts val="2000"/>
              <a:buChar char="■"/>
              <a:defRPr i="1"/>
            </a:lvl6pPr>
            <a:lvl7pPr marL="4267093" lvl="6" indent="-474121" algn="ctr" rtl="0">
              <a:spcBef>
                <a:spcPts val="0"/>
              </a:spcBef>
              <a:spcAft>
                <a:spcPts val="0"/>
              </a:spcAft>
              <a:buSzPts val="2000"/>
              <a:buChar char="●"/>
              <a:defRPr i="1"/>
            </a:lvl7pPr>
            <a:lvl8pPr marL="4876678" lvl="7" indent="-474121" algn="ctr" rtl="0">
              <a:spcBef>
                <a:spcPts val="0"/>
              </a:spcBef>
              <a:spcAft>
                <a:spcPts val="0"/>
              </a:spcAft>
              <a:buSzPts val="2000"/>
              <a:buChar char="○"/>
              <a:defRPr i="1"/>
            </a:lvl8pPr>
            <a:lvl9pPr marL="5486263" lvl="8" indent="-474121" algn="ctr">
              <a:spcBef>
                <a:spcPts val="0"/>
              </a:spcBef>
              <a:spcAft>
                <a:spcPts val="0"/>
              </a:spcAft>
              <a:buSzPts val="2000"/>
              <a:buChar char="■"/>
              <a:defRPr i="1"/>
            </a:lvl9pPr>
          </a:lstStyle>
          <a:p>
            <a:endParaRPr/>
          </a:p>
        </p:txBody>
      </p:sp>
      <p:sp>
        <p:nvSpPr>
          <p:cNvPr id="20" name="Google Shape;20;p4"/>
          <p:cNvSpPr txBox="1"/>
          <p:nvPr/>
        </p:nvSpPr>
        <p:spPr>
          <a:xfrm>
            <a:off x="4791200" y="1855900"/>
            <a:ext cx="2609600" cy="717600"/>
          </a:xfrm>
          <a:prstGeom prst="rect">
            <a:avLst/>
          </a:prstGeom>
          <a:noFill/>
          <a:ln>
            <a:noFill/>
          </a:ln>
        </p:spPr>
        <p:txBody>
          <a:bodyPr spcFirstLastPara="1" wrap="square" lIns="121900" tIns="121900" rIns="121900" bIns="121900" anchor="t" anchorCtr="0">
            <a:noAutofit/>
          </a:bodyPr>
          <a:lstStyle/>
          <a:p>
            <a:pPr marL="0" lvl="0" indent="0" algn="ctr" rtl="0">
              <a:spcBef>
                <a:spcPts val="0"/>
              </a:spcBef>
              <a:spcAft>
                <a:spcPts val="0"/>
              </a:spcAft>
              <a:buNone/>
            </a:pPr>
            <a:r>
              <a:rPr lang="en" sz="8000">
                <a:solidFill>
                  <a:srgbClr val="B7B7B7"/>
                </a:solidFill>
                <a:latin typeface="Playfair Display"/>
                <a:ea typeface="Playfair Display"/>
                <a:cs typeface="Playfair Display"/>
                <a:sym typeface="Playfair Display"/>
              </a:rPr>
              <a:t>“</a:t>
            </a:r>
            <a:endParaRPr sz="8000">
              <a:solidFill>
                <a:srgbClr val="B7B7B7"/>
              </a:solidFill>
              <a:latin typeface="Playfair Display"/>
              <a:ea typeface="Playfair Display"/>
              <a:cs typeface="Playfair Display"/>
              <a:sym typeface="Playfair Display"/>
            </a:endParaRPr>
          </a:p>
        </p:txBody>
      </p:sp>
      <p:sp>
        <p:nvSpPr>
          <p:cNvPr id="21" name="Google Shape;21;p4"/>
          <p:cNvSpPr txBox="1">
            <a:spLocks noGrp="1"/>
          </p:cNvSpPr>
          <p:nvPr>
            <p:ph type="sldNum" idx="12"/>
          </p:nvPr>
        </p:nvSpPr>
        <p:spPr>
          <a:xfrm>
            <a:off x="5730200" y="5893117"/>
            <a:ext cx="731600" cy="524800"/>
          </a:xfrm>
          <a:prstGeom prst="rect">
            <a:avLst/>
          </a:prstGeom>
        </p:spPr>
        <p:txBody>
          <a:bodyPr spcFirstLastPara="1" wrap="square" lIns="91425" tIns="91425" rIns="91425" bIns="91425"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741219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2"/>
        <p:cNvGrpSpPr/>
        <p:nvPr/>
      </p:nvGrpSpPr>
      <p:grpSpPr>
        <a:xfrm>
          <a:off x="0" y="0"/>
          <a:ext cx="0" cy="0"/>
          <a:chOff x="0" y="0"/>
          <a:chExt cx="0" cy="0"/>
        </a:xfrm>
      </p:grpSpPr>
      <p:sp>
        <p:nvSpPr>
          <p:cNvPr id="23" name="Google Shape;23;p5"/>
          <p:cNvSpPr txBox="1">
            <a:spLocks noGrp="1"/>
          </p:cNvSpPr>
          <p:nvPr>
            <p:ph type="title"/>
          </p:nvPr>
        </p:nvSpPr>
        <p:spPr>
          <a:xfrm>
            <a:off x="518607" y="451075"/>
            <a:ext cx="11154800" cy="1016800"/>
          </a:xfrm>
          <a:prstGeom prst="rect">
            <a:avLst/>
          </a:prstGeom>
        </p:spPr>
        <p:txBody>
          <a:bodyPr spcFirstLastPara="1" wrap="square" lIns="91425" tIns="91425" rIns="91425" bIns="91425" anchor="ctr" anchorCtr="0">
            <a:noAutofit/>
          </a:bodyPr>
          <a:lstStyle>
            <a:lvl1pPr lvl="0">
              <a:spcBef>
                <a:spcPts val="0"/>
              </a:spcBef>
              <a:spcAft>
                <a:spcPts val="0"/>
              </a:spcAft>
              <a:buSzPts val="1600"/>
              <a:buNone/>
              <a:defRPr>
                <a:highlight>
                  <a:srgbClr val="F3F3F3"/>
                </a:highlight>
              </a:defRPr>
            </a:lvl1pPr>
            <a:lvl2pPr lvl="1">
              <a:spcBef>
                <a:spcPts val="0"/>
              </a:spcBef>
              <a:spcAft>
                <a:spcPts val="0"/>
              </a:spcAft>
              <a:buSzPts val="1600"/>
              <a:buNone/>
              <a:defRPr/>
            </a:lvl2pPr>
            <a:lvl3pPr lvl="2">
              <a:spcBef>
                <a:spcPts val="0"/>
              </a:spcBef>
              <a:spcAft>
                <a:spcPts val="0"/>
              </a:spcAft>
              <a:buSzPts val="1600"/>
              <a:buNone/>
              <a:defRPr/>
            </a:lvl3pPr>
            <a:lvl4pPr lvl="3">
              <a:spcBef>
                <a:spcPts val="0"/>
              </a:spcBef>
              <a:spcAft>
                <a:spcPts val="0"/>
              </a:spcAft>
              <a:buSzPts val="1600"/>
              <a:buNone/>
              <a:defRPr/>
            </a:lvl4pPr>
            <a:lvl5pPr lvl="4">
              <a:spcBef>
                <a:spcPts val="0"/>
              </a:spcBef>
              <a:spcAft>
                <a:spcPts val="0"/>
              </a:spcAft>
              <a:buSzPts val="1600"/>
              <a:buNone/>
              <a:defRPr/>
            </a:lvl5pPr>
            <a:lvl6pPr lvl="5">
              <a:spcBef>
                <a:spcPts val="0"/>
              </a:spcBef>
              <a:spcAft>
                <a:spcPts val="0"/>
              </a:spcAft>
              <a:buSzPts val="1600"/>
              <a:buNone/>
              <a:defRPr/>
            </a:lvl6pPr>
            <a:lvl7pPr lvl="6">
              <a:spcBef>
                <a:spcPts val="0"/>
              </a:spcBef>
              <a:spcAft>
                <a:spcPts val="0"/>
              </a:spcAft>
              <a:buSzPts val="1600"/>
              <a:buNone/>
              <a:defRPr/>
            </a:lvl7pPr>
            <a:lvl8pPr lvl="7">
              <a:spcBef>
                <a:spcPts val="0"/>
              </a:spcBef>
              <a:spcAft>
                <a:spcPts val="0"/>
              </a:spcAft>
              <a:buSzPts val="1600"/>
              <a:buNone/>
              <a:defRPr/>
            </a:lvl8pPr>
            <a:lvl9pPr lvl="8">
              <a:spcBef>
                <a:spcPts val="0"/>
              </a:spcBef>
              <a:spcAft>
                <a:spcPts val="0"/>
              </a:spcAft>
              <a:buSzPts val="1600"/>
              <a:buNone/>
              <a:defRPr/>
            </a:lvl9pPr>
          </a:lstStyle>
          <a:p>
            <a:endParaRPr/>
          </a:p>
        </p:txBody>
      </p:sp>
      <p:sp>
        <p:nvSpPr>
          <p:cNvPr id="24" name="Google Shape;24;p5"/>
          <p:cNvSpPr txBox="1">
            <a:spLocks noGrp="1"/>
          </p:cNvSpPr>
          <p:nvPr>
            <p:ph type="body" idx="1"/>
          </p:nvPr>
        </p:nvSpPr>
        <p:spPr>
          <a:xfrm>
            <a:off x="1668800" y="1697300"/>
            <a:ext cx="8854400" cy="4090000"/>
          </a:xfrm>
          <a:prstGeom prst="rect">
            <a:avLst/>
          </a:prstGeom>
        </p:spPr>
        <p:txBody>
          <a:bodyPr spcFirstLastPara="1" wrap="square" lIns="91425" tIns="91425" rIns="91425" bIns="91425" anchor="ctr" anchorCtr="0">
            <a:noAutofit/>
          </a:bodyPr>
          <a:lstStyle>
            <a:lvl1pPr marL="609585" lvl="0" indent="-474121">
              <a:spcBef>
                <a:spcPts val="800"/>
              </a:spcBef>
              <a:spcAft>
                <a:spcPts val="0"/>
              </a:spcAft>
              <a:buSzPts val="2000"/>
              <a:buChar char="▣"/>
              <a:defRPr/>
            </a:lvl1pPr>
            <a:lvl2pPr marL="1219170" lvl="1" indent="-474121">
              <a:spcBef>
                <a:spcPts val="0"/>
              </a:spcBef>
              <a:spcAft>
                <a:spcPts val="0"/>
              </a:spcAft>
              <a:buSzPts val="2000"/>
              <a:buChar char="○"/>
              <a:defRPr/>
            </a:lvl2pPr>
            <a:lvl3pPr marL="1828754" lvl="2" indent="-474121">
              <a:spcBef>
                <a:spcPts val="0"/>
              </a:spcBef>
              <a:spcAft>
                <a:spcPts val="0"/>
              </a:spcAft>
              <a:buSzPts val="2000"/>
              <a:buChar char="■"/>
              <a:defRPr/>
            </a:lvl3pPr>
            <a:lvl4pPr marL="2438339" lvl="3" indent="-474121">
              <a:spcBef>
                <a:spcPts val="0"/>
              </a:spcBef>
              <a:spcAft>
                <a:spcPts val="0"/>
              </a:spcAft>
              <a:buSzPts val="2000"/>
              <a:buChar char="●"/>
              <a:defRPr/>
            </a:lvl4pPr>
            <a:lvl5pPr marL="3047924" lvl="4" indent="-474121">
              <a:spcBef>
                <a:spcPts val="0"/>
              </a:spcBef>
              <a:spcAft>
                <a:spcPts val="0"/>
              </a:spcAft>
              <a:buSzPts val="2000"/>
              <a:buChar char="○"/>
              <a:defRPr/>
            </a:lvl5pPr>
            <a:lvl6pPr marL="3657509" lvl="5" indent="-474121">
              <a:spcBef>
                <a:spcPts val="0"/>
              </a:spcBef>
              <a:spcAft>
                <a:spcPts val="0"/>
              </a:spcAft>
              <a:buSzPts val="2000"/>
              <a:buChar char="■"/>
              <a:defRPr/>
            </a:lvl6pPr>
            <a:lvl7pPr marL="4267093" lvl="6" indent="-474121">
              <a:spcBef>
                <a:spcPts val="0"/>
              </a:spcBef>
              <a:spcAft>
                <a:spcPts val="0"/>
              </a:spcAft>
              <a:buSzPts val="2000"/>
              <a:buChar char="●"/>
              <a:defRPr/>
            </a:lvl7pPr>
            <a:lvl8pPr marL="4876678" lvl="7" indent="-474121">
              <a:spcBef>
                <a:spcPts val="0"/>
              </a:spcBef>
              <a:spcAft>
                <a:spcPts val="0"/>
              </a:spcAft>
              <a:buSzPts val="2000"/>
              <a:buChar char="○"/>
              <a:defRPr/>
            </a:lvl8pPr>
            <a:lvl9pPr marL="5486263" lvl="8" indent="-474121">
              <a:spcBef>
                <a:spcPts val="0"/>
              </a:spcBef>
              <a:spcAft>
                <a:spcPts val="0"/>
              </a:spcAft>
              <a:buSzPts val="2000"/>
              <a:buChar char="■"/>
              <a:defRPr/>
            </a:lvl9pPr>
          </a:lstStyle>
          <a:p>
            <a:endParaRPr/>
          </a:p>
        </p:txBody>
      </p:sp>
      <p:sp>
        <p:nvSpPr>
          <p:cNvPr id="25" name="Google Shape;25;p5"/>
          <p:cNvSpPr txBox="1">
            <a:spLocks noGrp="1"/>
          </p:cNvSpPr>
          <p:nvPr>
            <p:ph type="sldNum" idx="12"/>
          </p:nvPr>
        </p:nvSpPr>
        <p:spPr>
          <a:xfrm>
            <a:off x="5730200" y="5893117"/>
            <a:ext cx="731600" cy="524800"/>
          </a:xfrm>
          <a:prstGeom prst="rect">
            <a:avLst/>
          </a:prstGeom>
        </p:spPr>
        <p:txBody>
          <a:bodyPr spcFirstLastPara="1" wrap="square" lIns="91425" tIns="91425" rIns="91425" bIns="91425" anchor="b"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11120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white" type="blank">
  <p:cSld name="Blank white">
    <p:spTree>
      <p:nvGrpSpPr>
        <p:cNvPr id="1" name="Shape 43"/>
        <p:cNvGrpSpPr/>
        <p:nvPr/>
      </p:nvGrpSpPr>
      <p:grpSpPr>
        <a:xfrm>
          <a:off x="0" y="0"/>
          <a:ext cx="0" cy="0"/>
          <a:chOff x="0" y="0"/>
          <a:chExt cx="0" cy="0"/>
        </a:xfrm>
      </p:grpSpPr>
      <p:sp>
        <p:nvSpPr>
          <p:cNvPr id="44" name="Google Shape;44;p10"/>
          <p:cNvSpPr txBox="1">
            <a:spLocks noGrp="1"/>
          </p:cNvSpPr>
          <p:nvPr>
            <p:ph type="sldNum" idx="12"/>
          </p:nvPr>
        </p:nvSpPr>
        <p:spPr>
          <a:xfrm>
            <a:off x="5730200" y="5893117"/>
            <a:ext cx="731600" cy="524800"/>
          </a:xfrm>
          <a:prstGeom prst="rect">
            <a:avLst/>
          </a:prstGeom>
        </p:spPr>
        <p:txBody>
          <a:bodyPr spcFirstLastPara="1" wrap="square" lIns="91425" tIns="91425" rIns="91425" bIns="91425" anchor="b"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55671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296833" y="302100"/>
            <a:ext cx="11598400" cy="6253600"/>
          </a:xfrm>
          <a:prstGeom prst="rect">
            <a:avLst/>
          </a:prstGeom>
          <a:noFill/>
          <a:ln w="28575" cap="flat" cmpd="sng">
            <a:solidFill>
              <a:srgbClr val="D9D9D9"/>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 name="Google Shape;7;p1"/>
          <p:cNvSpPr/>
          <p:nvPr/>
        </p:nvSpPr>
        <p:spPr>
          <a:xfrm>
            <a:off x="384000" y="384167"/>
            <a:ext cx="11423600" cy="6089600"/>
          </a:xfrm>
          <a:prstGeom prst="rect">
            <a:avLst/>
          </a:prstGeom>
          <a:noFill/>
          <a:ln w="9525" cap="flat" cmpd="sng">
            <a:solidFill>
              <a:srgbClr val="D9D9D9"/>
            </a:solidFill>
            <a:prstDash val="solid"/>
            <a:miter lim="8000"/>
            <a:headEnd type="none" w="sm" len="sm"/>
            <a:tailEnd type="none" w="sm" len="sm"/>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 name="Google Shape;8;p1"/>
          <p:cNvSpPr txBox="1">
            <a:spLocks noGrp="1"/>
          </p:cNvSpPr>
          <p:nvPr>
            <p:ph type="title"/>
          </p:nvPr>
        </p:nvSpPr>
        <p:spPr>
          <a:xfrm>
            <a:off x="518607" y="451075"/>
            <a:ext cx="11154800" cy="10168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1pPr>
            <a:lvl2pPr lvl="1"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2pPr>
            <a:lvl3pPr lvl="2"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3pPr>
            <a:lvl4pPr lvl="3"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4pPr>
            <a:lvl5pPr lvl="4"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5pPr>
            <a:lvl6pPr lvl="5"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6pPr>
            <a:lvl7pPr lvl="6"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7pPr>
            <a:lvl8pPr lvl="7"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8pPr>
            <a:lvl9pPr lvl="8" algn="ctr">
              <a:spcBef>
                <a:spcPts val="0"/>
              </a:spcBef>
              <a:spcAft>
                <a:spcPts val="0"/>
              </a:spcAft>
              <a:buClr>
                <a:schemeClr val="dk1"/>
              </a:buClr>
              <a:buSzPts val="1600"/>
              <a:buFont typeface="Playfair Display"/>
              <a:buNone/>
              <a:defRPr sz="1600">
                <a:solidFill>
                  <a:schemeClr val="dk1"/>
                </a:solidFill>
                <a:latin typeface="Playfair Display"/>
                <a:ea typeface="Playfair Display"/>
                <a:cs typeface="Playfair Display"/>
                <a:sym typeface="Playfair Display"/>
              </a:defRPr>
            </a:lvl9pPr>
          </a:lstStyle>
          <a:p>
            <a:endParaRPr/>
          </a:p>
        </p:txBody>
      </p:sp>
      <p:sp>
        <p:nvSpPr>
          <p:cNvPr id="9" name="Google Shape;9;p1"/>
          <p:cNvSpPr txBox="1">
            <a:spLocks noGrp="1"/>
          </p:cNvSpPr>
          <p:nvPr>
            <p:ph type="body" idx="1"/>
          </p:nvPr>
        </p:nvSpPr>
        <p:spPr>
          <a:xfrm>
            <a:off x="1668800" y="1697300"/>
            <a:ext cx="8854400" cy="4090000"/>
          </a:xfrm>
          <a:prstGeom prst="rect">
            <a:avLst/>
          </a:prstGeom>
          <a:noFill/>
          <a:ln>
            <a:noFill/>
          </a:ln>
        </p:spPr>
        <p:txBody>
          <a:bodyPr spcFirstLastPara="1" wrap="square" lIns="91425" tIns="91425" rIns="91425" bIns="91425" anchor="t" anchorCtr="0">
            <a:noAutofit/>
          </a:bodyPr>
          <a:lstStyle>
            <a:lvl1pPr marL="457200" lvl="0" indent="-355600">
              <a:spcBef>
                <a:spcPts val="60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1pPr>
            <a:lvl2pPr marL="914400" lvl="1"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2pPr>
            <a:lvl3pPr marL="1371600" lvl="2"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3pPr>
            <a:lvl4pPr marL="1828800" lvl="3"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4pPr>
            <a:lvl5pPr marL="2286000" lvl="4"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5pPr>
            <a:lvl6pPr marL="2743200" lvl="5"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6pPr>
            <a:lvl7pPr marL="3200400" lvl="6"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7pPr>
            <a:lvl8pPr marL="3657600" lvl="7"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8pPr>
            <a:lvl9pPr marL="4114800" lvl="8" indent="-355600">
              <a:spcBef>
                <a:spcPts val="0"/>
              </a:spcBef>
              <a:spcAft>
                <a:spcPts val="0"/>
              </a:spcAft>
              <a:buClr>
                <a:schemeClr val="dk1"/>
              </a:buClr>
              <a:buSzPts val="2000"/>
              <a:buFont typeface="PT Serif"/>
              <a:buChar char="■"/>
              <a:defRPr sz="2000">
                <a:solidFill>
                  <a:schemeClr val="dk1"/>
                </a:solidFill>
                <a:latin typeface="PT Serif"/>
                <a:ea typeface="PT Serif"/>
                <a:cs typeface="PT Serif"/>
                <a:sym typeface="PT Serif"/>
              </a:defRPr>
            </a:lvl9pPr>
          </a:lstStyle>
          <a:p>
            <a:endParaRPr/>
          </a:p>
        </p:txBody>
      </p:sp>
      <p:sp>
        <p:nvSpPr>
          <p:cNvPr id="10" name="Google Shape;10;p1"/>
          <p:cNvSpPr txBox="1">
            <a:spLocks noGrp="1"/>
          </p:cNvSpPr>
          <p:nvPr>
            <p:ph type="sldNum" idx="12"/>
          </p:nvPr>
        </p:nvSpPr>
        <p:spPr>
          <a:xfrm>
            <a:off x="5730200" y="5893117"/>
            <a:ext cx="731600" cy="524800"/>
          </a:xfrm>
          <a:prstGeom prst="rect">
            <a:avLst/>
          </a:prstGeom>
          <a:noFill/>
          <a:ln>
            <a:noFill/>
          </a:ln>
        </p:spPr>
        <p:txBody>
          <a:bodyPr spcFirstLastPara="1" wrap="square" lIns="91425" tIns="91425" rIns="91425" bIns="91425" anchor="b" anchorCtr="0">
            <a:noAutofit/>
          </a:bodyPr>
          <a:lstStyle>
            <a:lvl1pPr lvl="0" algn="ctr">
              <a:buNone/>
              <a:defRPr sz="1467">
                <a:solidFill>
                  <a:schemeClr val="accent3"/>
                </a:solidFill>
                <a:latin typeface="PT Serif"/>
                <a:ea typeface="PT Serif"/>
                <a:cs typeface="PT Serif"/>
                <a:sym typeface="PT Serif"/>
              </a:defRPr>
            </a:lvl1pPr>
            <a:lvl2pPr lvl="1" algn="ctr">
              <a:buNone/>
              <a:defRPr sz="1467">
                <a:solidFill>
                  <a:schemeClr val="accent3"/>
                </a:solidFill>
                <a:latin typeface="PT Serif"/>
                <a:ea typeface="PT Serif"/>
                <a:cs typeface="PT Serif"/>
                <a:sym typeface="PT Serif"/>
              </a:defRPr>
            </a:lvl2pPr>
            <a:lvl3pPr lvl="2" algn="ctr">
              <a:buNone/>
              <a:defRPr sz="1467">
                <a:solidFill>
                  <a:schemeClr val="accent3"/>
                </a:solidFill>
                <a:latin typeface="PT Serif"/>
                <a:ea typeface="PT Serif"/>
                <a:cs typeface="PT Serif"/>
                <a:sym typeface="PT Serif"/>
              </a:defRPr>
            </a:lvl3pPr>
            <a:lvl4pPr lvl="3" algn="ctr">
              <a:buNone/>
              <a:defRPr sz="1467">
                <a:solidFill>
                  <a:schemeClr val="accent3"/>
                </a:solidFill>
                <a:latin typeface="PT Serif"/>
                <a:ea typeface="PT Serif"/>
                <a:cs typeface="PT Serif"/>
                <a:sym typeface="PT Serif"/>
              </a:defRPr>
            </a:lvl4pPr>
            <a:lvl5pPr lvl="4" algn="ctr">
              <a:buNone/>
              <a:defRPr sz="1467">
                <a:solidFill>
                  <a:schemeClr val="accent3"/>
                </a:solidFill>
                <a:latin typeface="PT Serif"/>
                <a:ea typeface="PT Serif"/>
                <a:cs typeface="PT Serif"/>
                <a:sym typeface="PT Serif"/>
              </a:defRPr>
            </a:lvl5pPr>
            <a:lvl6pPr lvl="5" algn="ctr">
              <a:buNone/>
              <a:defRPr sz="1467">
                <a:solidFill>
                  <a:schemeClr val="accent3"/>
                </a:solidFill>
                <a:latin typeface="PT Serif"/>
                <a:ea typeface="PT Serif"/>
                <a:cs typeface="PT Serif"/>
                <a:sym typeface="PT Serif"/>
              </a:defRPr>
            </a:lvl6pPr>
            <a:lvl7pPr lvl="6" algn="ctr">
              <a:buNone/>
              <a:defRPr sz="1467">
                <a:solidFill>
                  <a:schemeClr val="accent3"/>
                </a:solidFill>
                <a:latin typeface="PT Serif"/>
                <a:ea typeface="PT Serif"/>
                <a:cs typeface="PT Serif"/>
                <a:sym typeface="PT Serif"/>
              </a:defRPr>
            </a:lvl7pPr>
            <a:lvl8pPr lvl="7" algn="ctr">
              <a:buNone/>
              <a:defRPr sz="1467">
                <a:solidFill>
                  <a:schemeClr val="accent3"/>
                </a:solidFill>
                <a:latin typeface="PT Serif"/>
                <a:ea typeface="PT Serif"/>
                <a:cs typeface="PT Serif"/>
                <a:sym typeface="PT Serif"/>
              </a:defRPr>
            </a:lvl8pPr>
            <a:lvl9pPr lvl="8" algn="ctr">
              <a:buNone/>
              <a:defRPr sz="1467">
                <a:solidFill>
                  <a:schemeClr val="accent3"/>
                </a:solidFill>
                <a:latin typeface="PT Serif"/>
                <a:ea typeface="PT Serif"/>
                <a:cs typeface="PT Serif"/>
                <a:sym typeface="PT Serif"/>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397771672"/>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2"/>
          <p:cNvSpPr txBox="1">
            <a:spLocks noGrp="1"/>
          </p:cNvSpPr>
          <p:nvPr>
            <p:ph type="ctrTitle"/>
          </p:nvPr>
        </p:nvSpPr>
        <p:spPr>
          <a:xfrm>
            <a:off x="2358400" y="2655751"/>
            <a:ext cx="7475200" cy="1546400"/>
          </a:xfrm>
          <a:prstGeom prst="rect">
            <a:avLst/>
          </a:prstGeom>
        </p:spPr>
        <p:txBody>
          <a:bodyPr spcFirstLastPara="1" wrap="square" lIns="121900" tIns="121900" rIns="121900" bIns="121900" anchor="ctr" anchorCtr="0">
            <a:noAutofit/>
          </a:bodyPr>
          <a:lstStyle/>
          <a:p>
            <a:r>
              <a:rPr lang="sv-SE" dirty="0" err="1"/>
              <a:t>Why</a:t>
            </a:r>
            <a:r>
              <a:rPr lang="sv-SE" dirty="0"/>
              <a:t> </a:t>
            </a:r>
            <a:r>
              <a:rPr lang="sv-SE" dirty="0" err="1"/>
              <a:t>theorise</a:t>
            </a:r>
            <a:r>
              <a:rPr lang="sv-SE" dirty="0"/>
              <a:t> </a:t>
            </a:r>
            <a:r>
              <a:rPr lang="sv-SE" dirty="0" err="1"/>
              <a:t>change</a:t>
            </a:r>
            <a:r>
              <a:rPr lang="sv-SE" dirty="0"/>
              <a:t>?</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73-0F17-F443-9F2A-D410228B07BE}"/>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BD3812-046A-5D4D-90E1-2ACD95678FE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44A7E52-E73F-314E-8CD5-CF51C01A77AE}"/>
              </a:ext>
            </a:extLst>
          </p:cNvPr>
          <p:cNvSpPr>
            <a:spLocks noGrp="1"/>
          </p:cNvSpPr>
          <p:nvPr>
            <p:ph type="sldNum" idx="12"/>
          </p:nvPr>
        </p:nvSpPr>
        <p:spPr/>
        <p:txBody>
          <a:bodyPr/>
          <a:lstStyle/>
          <a:p>
            <a:pPr defTabSz="1219170">
              <a:buClr>
                <a:srgbClr val="000000"/>
              </a:buClr>
            </a:pPr>
            <a:fld id="{00000000-1234-1234-1234-123412341234}" type="slidenum">
              <a:rPr lang="en" kern="0">
                <a:solidFill>
                  <a:srgbClr val="CCCCCC"/>
                </a:solidFill>
              </a:rPr>
              <a:pPr defTabSz="1219170">
                <a:buClr>
                  <a:srgbClr val="000000"/>
                </a:buClr>
              </a:pPr>
              <a:t>10</a:t>
            </a:fld>
            <a:endParaRPr lang="en" kern="0">
              <a:solidFill>
                <a:srgbClr val="CCCCCC"/>
              </a:solidFill>
            </a:endParaRPr>
          </a:p>
        </p:txBody>
      </p:sp>
      <p:pic>
        <p:nvPicPr>
          <p:cNvPr id="6" name="Picture 5" descr="A picture containing diagram&#10;&#10;Description automatically generated">
            <a:extLst>
              <a:ext uri="{FF2B5EF4-FFF2-40B4-BE49-F238E27FC236}">
                <a16:creationId xmlns:a16="http://schemas.microsoft.com/office/drawing/2014/main" id="{E8096B45-127D-694D-959B-441C8EE47677}"/>
              </a:ext>
            </a:extLst>
          </p:cNvPr>
          <p:cNvPicPr>
            <a:picLocks noChangeAspect="1"/>
          </p:cNvPicPr>
          <p:nvPr/>
        </p:nvPicPr>
        <p:blipFill>
          <a:blip r:embed="rId3"/>
          <a:stretch>
            <a:fillRect/>
          </a:stretch>
        </p:blipFill>
        <p:spPr>
          <a:xfrm>
            <a:off x="1397000" y="67734"/>
            <a:ext cx="9398000" cy="6722533"/>
          </a:xfrm>
          <a:prstGeom prst="rect">
            <a:avLst/>
          </a:prstGeom>
        </p:spPr>
      </p:pic>
      <p:sp>
        <p:nvSpPr>
          <p:cNvPr id="7" name="Freeform 6">
            <a:extLst>
              <a:ext uri="{FF2B5EF4-FFF2-40B4-BE49-F238E27FC236}">
                <a16:creationId xmlns:a16="http://schemas.microsoft.com/office/drawing/2014/main" id="{F882F34B-F840-4E46-B0D9-82CC3E9E2C59}"/>
              </a:ext>
            </a:extLst>
          </p:cNvPr>
          <p:cNvSpPr/>
          <p:nvPr/>
        </p:nvSpPr>
        <p:spPr>
          <a:xfrm>
            <a:off x="5561556" y="2229633"/>
            <a:ext cx="5549030" cy="4283901"/>
          </a:xfrm>
          <a:custGeom>
            <a:avLst/>
            <a:gdLst>
              <a:gd name="connsiteX0" fmla="*/ 764088 w 5549030"/>
              <a:gd name="connsiteY0" fmla="*/ 87682 h 4283901"/>
              <a:gd name="connsiteX1" fmla="*/ 0 w 5549030"/>
              <a:gd name="connsiteY1" fmla="*/ 951978 h 4283901"/>
              <a:gd name="connsiteX2" fmla="*/ 1653436 w 5549030"/>
              <a:gd name="connsiteY2" fmla="*/ 4283901 h 4283901"/>
              <a:gd name="connsiteX3" fmla="*/ 4146115 w 5549030"/>
              <a:gd name="connsiteY3" fmla="*/ 4196219 h 4283901"/>
              <a:gd name="connsiteX4" fmla="*/ 5549030 w 5549030"/>
              <a:gd name="connsiteY4" fmla="*/ 2617940 h 4283901"/>
              <a:gd name="connsiteX5" fmla="*/ 5423770 w 5549030"/>
              <a:gd name="connsiteY5" fmla="*/ 1603331 h 4283901"/>
              <a:gd name="connsiteX6" fmla="*/ 4208745 w 5549030"/>
              <a:gd name="connsiteY6" fmla="*/ 263046 h 4283901"/>
              <a:gd name="connsiteX7" fmla="*/ 2580362 w 5549030"/>
              <a:gd name="connsiteY7" fmla="*/ 0 h 4283901"/>
              <a:gd name="connsiteX8" fmla="*/ 764088 w 5549030"/>
              <a:gd name="connsiteY8" fmla="*/ 87682 h 428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9030" h="4283901">
                <a:moveTo>
                  <a:pt x="764088" y="87682"/>
                </a:moveTo>
                <a:lnTo>
                  <a:pt x="0" y="951978"/>
                </a:lnTo>
                <a:lnTo>
                  <a:pt x="1653436" y="4283901"/>
                </a:lnTo>
                <a:lnTo>
                  <a:pt x="4146115" y="4196219"/>
                </a:lnTo>
                <a:lnTo>
                  <a:pt x="5549030" y="2617940"/>
                </a:lnTo>
                <a:lnTo>
                  <a:pt x="5423770" y="1603331"/>
                </a:lnTo>
                <a:lnTo>
                  <a:pt x="4208745" y="263046"/>
                </a:lnTo>
                <a:lnTo>
                  <a:pt x="2580362" y="0"/>
                </a:lnTo>
                <a:lnTo>
                  <a:pt x="764088" y="8768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9992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73-0F17-F443-9F2A-D410228B07BE}"/>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BD3812-046A-5D4D-90E1-2ACD95678FE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44A7E52-E73F-314E-8CD5-CF51C01A77AE}"/>
              </a:ext>
            </a:extLst>
          </p:cNvPr>
          <p:cNvSpPr>
            <a:spLocks noGrp="1"/>
          </p:cNvSpPr>
          <p:nvPr>
            <p:ph type="sldNum" idx="12"/>
          </p:nvPr>
        </p:nvSpPr>
        <p:spPr/>
        <p:txBody>
          <a:bodyPr/>
          <a:lstStyle/>
          <a:p>
            <a:pPr defTabSz="1219170">
              <a:buClr>
                <a:srgbClr val="000000"/>
              </a:buClr>
            </a:pPr>
            <a:fld id="{00000000-1234-1234-1234-123412341234}" type="slidenum">
              <a:rPr lang="en" kern="0">
                <a:solidFill>
                  <a:srgbClr val="CCCCCC"/>
                </a:solidFill>
              </a:rPr>
              <a:pPr defTabSz="1219170">
                <a:buClr>
                  <a:srgbClr val="000000"/>
                </a:buClr>
              </a:pPr>
              <a:t>11</a:t>
            </a:fld>
            <a:endParaRPr lang="en" kern="0">
              <a:solidFill>
                <a:srgbClr val="CCCCCC"/>
              </a:solidFill>
            </a:endParaRPr>
          </a:p>
        </p:txBody>
      </p:sp>
      <p:pic>
        <p:nvPicPr>
          <p:cNvPr id="6" name="Picture 5" descr="A picture containing diagram&#10;&#10;Description automatically generated">
            <a:extLst>
              <a:ext uri="{FF2B5EF4-FFF2-40B4-BE49-F238E27FC236}">
                <a16:creationId xmlns:a16="http://schemas.microsoft.com/office/drawing/2014/main" id="{E8096B45-127D-694D-959B-441C8EE47677}"/>
              </a:ext>
            </a:extLst>
          </p:cNvPr>
          <p:cNvPicPr>
            <a:picLocks noChangeAspect="1"/>
          </p:cNvPicPr>
          <p:nvPr/>
        </p:nvPicPr>
        <p:blipFill>
          <a:blip r:embed="rId3"/>
          <a:stretch>
            <a:fillRect/>
          </a:stretch>
        </p:blipFill>
        <p:spPr>
          <a:xfrm>
            <a:off x="1397000" y="67734"/>
            <a:ext cx="9398000" cy="6722533"/>
          </a:xfrm>
          <a:prstGeom prst="rect">
            <a:avLst/>
          </a:prstGeom>
        </p:spPr>
      </p:pic>
    </p:spTree>
    <p:extLst>
      <p:ext uri="{BB962C8B-B14F-4D97-AF65-F5344CB8AC3E}">
        <p14:creationId xmlns:p14="http://schemas.microsoft.com/office/powerpoint/2010/main" val="1885840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4"/>
          <p:cNvSpPr txBox="1">
            <a:spLocks noGrp="1"/>
          </p:cNvSpPr>
          <p:nvPr>
            <p:ph type="ctrTitle" idx="4294967295"/>
          </p:nvPr>
        </p:nvSpPr>
        <p:spPr>
          <a:xfrm>
            <a:off x="2403000" y="1243899"/>
            <a:ext cx="7386000" cy="469600"/>
          </a:xfrm>
          <a:prstGeom prst="rect">
            <a:avLst/>
          </a:prstGeom>
        </p:spPr>
        <p:txBody>
          <a:bodyPr spcFirstLastPara="1" wrap="square" lIns="121900" tIns="121900" rIns="121900" bIns="121900" anchor="ctr" anchorCtr="0">
            <a:noAutofit/>
          </a:bodyPr>
          <a:lstStyle/>
          <a:p>
            <a:r>
              <a:rPr lang="en-GB" sz="3200" i="1" dirty="0">
                <a:solidFill>
                  <a:srgbClr val="999999"/>
                </a:solidFill>
              </a:rPr>
              <a:t>r</a:t>
            </a:r>
            <a:r>
              <a:rPr lang="en" sz="3200" i="1" dirty="0" err="1">
                <a:solidFill>
                  <a:srgbClr val="999999"/>
                </a:solidFill>
              </a:rPr>
              <a:t>eflections</a:t>
            </a:r>
            <a:r>
              <a:rPr lang="en" sz="3200" i="1" dirty="0">
                <a:solidFill>
                  <a:srgbClr val="999999"/>
                </a:solidFill>
              </a:rPr>
              <a:t>...</a:t>
            </a:r>
            <a:endParaRPr sz="3200" i="1" dirty="0">
              <a:solidFill>
                <a:srgbClr val="999999"/>
              </a:solidFill>
            </a:endParaRPr>
          </a:p>
        </p:txBody>
      </p:sp>
      <p:sp>
        <p:nvSpPr>
          <p:cNvPr id="279" name="Google Shape;279;p34"/>
          <p:cNvSpPr txBox="1">
            <a:spLocks noGrp="1"/>
          </p:cNvSpPr>
          <p:nvPr>
            <p:ph type="subTitle" idx="4294967295"/>
          </p:nvPr>
        </p:nvSpPr>
        <p:spPr>
          <a:xfrm>
            <a:off x="1433689" y="2233708"/>
            <a:ext cx="9324623" cy="3015625"/>
          </a:xfrm>
          <a:prstGeom prst="rect">
            <a:avLst/>
          </a:prstGeom>
        </p:spPr>
        <p:txBody>
          <a:bodyPr spcFirstLastPara="1" wrap="square" lIns="121900" tIns="121900" rIns="121900" bIns="121900" anchor="t" anchorCtr="0">
            <a:noAutofit/>
          </a:bodyPr>
          <a:lstStyle/>
          <a:p>
            <a:pPr marL="135463" indent="0">
              <a:buNone/>
            </a:pPr>
            <a:r>
              <a:rPr lang="en-GB" dirty="0"/>
              <a:t>How do you feel about 'theory'?</a:t>
            </a:r>
          </a:p>
          <a:p>
            <a:pPr marL="135463" indent="0">
              <a:buNone/>
            </a:pPr>
            <a:r>
              <a:rPr lang="en-GB" dirty="0"/>
              <a:t>Can you see any practical uses for theorising change?</a:t>
            </a:r>
          </a:p>
          <a:p>
            <a:pPr marL="135463" indent="0">
              <a:buNone/>
            </a:pPr>
            <a:r>
              <a:rPr lang="en-GB" dirty="0"/>
              <a:t>If you have resistance to the idea of theory, why might that be?</a:t>
            </a:r>
          </a:p>
        </p:txBody>
      </p:sp>
      <p:sp>
        <p:nvSpPr>
          <p:cNvPr id="286" name="Google Shape;286;p34"/>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fld id="{00000000-1234-1234-1234-123412341234}" type="slidenum">
              <a:rPr lang="en"/>
              <a:pPr/>
              <a:t>12</a:t>
            </a:fld>
            <a:endParaRPr/>
          </a:p>
        </p:txBody>
      </p:sp>
    </p:spTree>
    <p:extLst>
      <p:ext uri="{BB962C8B-B14F-4D97-AF65-F5344CB8AC3E}">
        <p14:creationId xmlns:p14="http://schemas.microsoft.com/office/powerpoint/2010/main" val="324916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1579F-3007-D54F-98D4-4698F4C83F3E}"/>
              </a:ext>
            </a:extLst>
          </p:cNvPr>
          <p:cNvSpPr>
            <a:spLocks noGrp="1"/>
          </p:cNvSpPr>
          <p:nvPr>
            <p:ph type="title"/>
          </p:nvPr>
        </p:nvSpPr>
        <p:spPr/>
        <p:txBody>
          <a:bodyPr/>
          <a:lstStyle/>
          <a:p>
            <a:r>
              <a:rPr lang="en-US" dirty="0"/>
              <a:t>References</a:t>
            </a:r>
          </a:p>
        </p:txBody>
      </p:sp>
      <p:sp>
        <p:nvSpPr>
          <p:cNvPr id="3" name="Text Placeholder 2">
            <a:extLst>
              <a:ext uri="{FF2B5EF4-FFF2-40B4-BE49-F238E27FC236}">
                <a16:creationId xmlns:a16="http://schemas.microsoft.com/office/drawing/2014/main" id="{1F3298AE-1AFA-7946-8604-EBCF28BEBE4F}"/>
              </a:ext>
            </a:extLst>
          </p:cNvPr>
          <p:cNvSpPr>
            <a:spLocks noGrp="1"/>
          </p:cNvSpPr>
          <p:nvPr>
            <p:ph type="body" idx="1"/>
          </p:nvPr>
        </p:nvSpPr>
        <p:spPr>
          <a:xfrm>
            <a:off x="823274" y="1803117"/>
            <a:ext cx="10545452" cy="4090000"/>
          </a:xfrm>
        </p:spPr>
        <p:txBody>
          <a:bodyPr/>
          <a:lstStyle/>
          <a:p>
            <a:r>
              <a:rPr lang="en-GB" sz="1800" dirty="0"/>
              <a:t>Cambridge Dictionary, Theory. https://</a:t>
            </a:r>
            <a:r>
              <a:rPr lang="en-GB" sz="1800" dirty="0" err="1"/>
              <a:t>dictionary.cambridge.org</a:t>
            </a:r>
            <a:r>
              <a:rPr lang="en-GB" sz="1800" dirty="0"/>
              <a:t>/dictionary/</a:t>
            </a:r>
            <a:r>
              <a:rPr lang="en-GB" sz="1800" dirty="0" err="1"/>
              <a:t>english</a:t>
            </a:r>
            <a:r>
              <a:rPr lang="en-GB" sz="1800" dirty="0"/>
              <a:t>/theory</a:t>
            </a:r>
          </a:p>
          <a:p>
            <a:r>
              <a:rPr lang="en-GB" sz="1800" dirty="0"/>
              <a:t>Dhillon, L., &amp; </a:t>
            </a:r>
            <a:r>
              <a:rPr lang="en-GB" sz="1800" dirty="0" err="1"/>
              <a:t>Vaca</a:t>
            </a:r>
            <a:r>
              <a:rPr lang="en-GB" sz="1800" dirty="0"/>
              <a:t>, S. (2018). Refining theories of change. </a:t>
            </a:r>
            <a:r>
              <a:rPr lang="en-GB" sz="1800" i="1" dirty="0"/>
              <a:t>Evaluation</a:t>
            </a:r>
            <a:r>
              <a:rPr lang="en-GB" sz="1800" dirty="0"/>
              <a:t>, </a:t>
            </a:r>
            <a:r>
              <a:rPr lang="en-GB" sz="1800" i="1" dirty="0"/>
              <a:t>14</a:t>
            </a:r>
            <a:r>
              <a:rPr lang="en-GB" sz="1800" dirty="0"/>
              <a:t>(30).</a:t>
            </a:r>
          </a:p>
          <a:p>
            <a:r>
              <a:rPr lang="en-GB" sz="1800" dirty="0"/>
              <a:t>Mason, P., M. Barnes. 2007. Constructing theories of change: Methods and sources. </a:t>
            </a:r>
            <a:r>
              <a:rPr lang="en-GB" sz="1800" i="1" dirty="0"/>
              <a:t>Evaluation</a:t>
            </a:r>
            <a:r>
              <a:rPr lang="en-GB" sz="1800" dirty="0"/>
              <a:t>, 13(2), 151–170.</a:t>
            </a:r>
          </a:p>
          <a:p>
            <a:r>
              <a:rPr lang="en-US" sz="1800" dirty="0"/>
              <a:t>Sutton, R. I., &amp; </a:t>
            </a:r>
            <a:r>
              <a:rPr lang="en-US" sz="1800" dirty="0" err="1"/>
              <a:t>Staw</a:t>
            </a:r>
            <a:r>
              <a:rPr lang="en-US" sz="1800" dirty="0"/>
              <a:t>, B. M. (1995). What theory is not. </a:t>
            </a:r>
            <a:r>
              <a:rPr lang="en-US" sz="1800" i="1" dirty="0"/>
              <a:t>Administrative Science Quarterly</a:t>
            </a:r>
            <a:r>
              <a:rPr lang="en-US" sz="1800" dirty="0"/>
              <a:t>, 371-384.</a:t>
            </a:r>
          </a:p>
        </p:txBody>
      </p:sp>
      <p:sp>
        <p:nvSpPr>
          <p:cNvPr id="4" name="Slide Number Placeholder 3">
            <a:extLst>
              <a:ext uri="{FF2B5EF4-FFF2-40B4-BE49-F238E27FC236}">
                <a16:creationId xmlns:a16="http://schemas.microsoft.com/office/drawing/2014/main" id="{BC4A4909-56B5-DB47-B9CD-95999DAE2B8D}"/>
              </a:ext>
            </a:extLst>
          </p:cNvPr>
          <p:cNvSpPr>
            <a:spLocks noGrp="1"/>
          </p:cNvSpPr>
          <p:nvPr>
            <p:ph type="sldNum" idx="12"/>
          </p:nvPr>
        </p:nvSpPr>
        <p:spPr/>
        <p:txBody>
          <a:bodyPr/>
          <a:lstStyle/>
          <a:p>
            <a:fld id="{00000000-1234-1234-1234-123412341234}" type="slidenum">
              <a:rPr lang="en" smtClean="0"/>
              <a:pPr/>
              <a:t>13</a:t>
            </a:fld>
            <a:endParaRPr lang="en"/>
          </a:p>
        </p:txBody>
      </p:sp>
    </p:spTree>
    <p:extLst>
      <p:ext uri="{BB962C8B-B14F-4D97-AF65-F5344CB8AC3E}">
        <p14:creationId xmlns:p14="http://schemas.microsoft.com/office/powerpoint/2010/main" val="3838602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518607" y="451075"/>
            <a:ext cx="11154800" cy="1016800"/>
          </a:xfrm>
          <a:prstGeom prst="rect">
            <a:avLst/>
          </a:prstGeom>
        </p:spPr>
        <p:txBody>
          <a:bodyPr spcFirstLastPara="1" wrap="square" lIns="121900" tIns="121900" rIns="121900" bIns="121900" anchor="ctr" anchorCtr="0">
            <a:noAutofit/>
          </a:bodyPr>
          <a:lstStyle/>
          <a:p>
            <a:r>
              <a:rPr lang="en" dirty="0"/>
              <a:t>By the end of this video, you should be able to...</a:t>
            </a:r>
            <a:endParaRPr dirty="0"/>
          </a:p>
        </p:txBody>
      </p:sp>
      <p:sp>
        <p:nvSpPr>
          <p:cNvPr id="88" name="Google Shape;88;p17"/>
          <p:cNvSpPr txBox="1">
            <a:spLocks noGrp="1"/>
          </p:cNvSpPr>
          <p:nvPr>
            <p:ph type="body" idx="1"/>
          </p:nvPr>
        </p:nvSpPr>
        <p:spPr>
          <a:xfrm>
            <a:off x="1668800" y="1697300"/>
            <a:ext cx="8854400" cy="4090000"/>
          </a:xfrm>
          <a:prstGeom prst="rect">
            <a:avLst/>
          </a:prstGeom>
        </p:spPr>
        <p:txBody>
          <a:bodyPr spcFirstLastPara="1" wrap="square" lIns="121900" tIns="121900" rIns="121900" bIns="121900" anchor="ctr" anchorCtr="0">
            <a:noAutofit/>
          </a:bodyPr>
          <a:lstStyle/>
          <a:p>
            <a:pPr marL="180613" indent="0">
              <a:buNone/>
            </a:pPr>
            <a:r>
              <a:rPr lang="en-GB" dirty="0"/>
              <a:t>...explain what a theory is.</a:t>
            </a:r>
          </a:p>
          <a:p>
            <a:pPr marL="180613" indent="0">
              <a:buNone/>
            </a:pPr>
            <a:endParaRPr lang="en-GB" dirty="0"/>
          </a:p>
          <a:p>
            <a:pPr marL="180613" indent="0">
              <a:buNone/>
            </a:pPr>
            <a:r>
              <a:rPr lang="en-GB" dirty="0"/>
              <a:t>...reason why theorising change can be useful working towards sustainability.</a:t>
            </a:r>
          </a:p>
          <a:p>
            <a:pPr marL="135463" indent="0">
              <a:buNone/>
            </a:pPr>
            <a:endParaRPr lang="en-GB" dirty="0"/>
          </a:p>
        </p:txBody>
      </p:sp>
      <p:sp>
        <p:nvSpPr>
          <p:cNvPr id="89" name="Google Shape;89;p17"/>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pPr defTabSz="1219170">
              <a:buClr>
                <a:srgbClr val="000000"/>
              </a:buClr>
            </a:pPr>
            <a:fld id="{00000000-1234-1234-1234-123412341234}" type="slidenum">
              <a:rPr lang="en" kern="0">
                <a:solidFill>
                  <a:srgbClr val="CCCCCC"/>
                </a:solidFill>
              </a:rPr>
              <a:pPr defTabSz="1219170">
                <a:buClr>
                  <a:srgbClr val="000000"/>
                </a:buClr>
              </a:pPr>
              <a:t>2</a:t>
            </a:fld>
            <a:endParaRPr kern="0">
              <a:solidFill>
                <a:srgbClr val="CCCCCC"/>
              </a:solidFill>
            </a:endParaRPr>
          </a:p>
        </p:txBody>
      </p:sp>
    </p:spTree>
    <p:extLst>
      <p:ext uri="{BB962C8B-B14F-4D97-AF65-F5344CB8AC3E}">
        <p14:creationId xmlns:p14="http://schemas.microsoft.com/office/powerpoint/2010/main" val="222706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Google Shape;51;p12"/>
          <p:cNvSpPr txBox="1">
            <a:spLocks noGrp="1"/>
          </p:cNvSpPr>
          <p:nvPr>
            <p:ph type="ctrTitle"/>
          </p:nvPr>
        </p:nvSpPr>
        <p:spPr>
          <a:xfrm>
            <a:off x="2358400" y="2655751"/>
            <a:ext cx="7475200" cy="1546400"/>
          </a:xfrm>
          <a:prstGeom prst="rect">
            <a:avLst/>
          </a:prstGeom>
        </p:spPr>
        <p:txBody>
          <a:bodyPr spcFirstLastPara="1" wrap="square" lIns="121900" tIns="121900" rIns="121900" bIns="121900" anchor="ctr" anchorCtr="0">
            <a:noAutofit/>
          </a:bodyPr>
          <a:lstStyle/>
          <a:p>
            <a:r>
              <a:rPr lang="sv-SE" dirty="0" err="1"/>
              <a:t>What</a:t>
            </a:r>
            <a:r>
              <a:rPr lang="sv-SE" dirty="0"/>
              <a:t> is a </a:t>
            </a:r>
            <a:r>
              <a:rPr lang="sv-SE" dirty="0" err="1"/>
              <a:t>theory</a:t>
            </a:r>
            <a:r>
              <a:rPr lang="sv-SE" dirty="0"/>
              <a:t>?</a:t>
            </a:r>
            <a:endParaRPr dirty="0"/>
          </a:p>
        </p:txBody>
      </p:sp>
    </p:spTree>
    <p:extLst>
      <p:ext uri="{BB962C8B-B14F-4D97-AF65-F5344CB8AC3E}">
        <p14:creationId xmlns:p14="http://schemas.microsoft.com/office/powerpoint/2010/main" val="206405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body" idx="1"/>
          </p:nvPr>
        </p:nvSpPr>
        <p:spPr>
          <a:xfrm>
            <a:off x="2212200" y="2882400"/>
            <a:ext cx="7767600" cy="1093200"/>
          </a:xfrm>
          <a:prstGeom prst="rect">
            <a:avLst/>
          </a:prstGeom>
        </p:spPr>
        <p:txBody>
          <a:bodyPr spcFirstLastPara="1" wrap="square" lIns="121900" tIns="121900" rIns="121900" bIns="121900" anchor="t" anchorCtr="0">
            <a:noAutofit/>
          </a:bodyPr>
          <a:lstStyle/>
          <a:p>
            <a:pPr marL="0" indent="0">
              <a:buNone/>
            </a:pPr>
            <a:r>
              <a:rPr lang="en-GB" sz="1600" dirty="0"/>
              <a:t>Unfortunately, the literature on theory building can leave a reader more rather than less confused about how to write a paper that contains strong theory (Freese, 1980). There is lack of agreement about whether a model and a theory can be distinguished, whether a typology is properly labelled a theory or not, whether the strength of a theory depends on how interesting it is, and whether falsifiability is a prerequisite for the very existence of a theory.</a:t>
            </a:r>
          </a:p>
          <a:p>
            <a:pPr marL="0" indent="0" algn="r">
              <a:buNone/>
            </a:pPr>
            <a:r>
              <a:rPr lang="en-GB" sz="1600" i="0" dirty="0"/>
              <a:t>Sutton &amp; </a:t>
            </a:r>
            <a:r>
              <a:rPr lang="en-GB" sz="1600" i="0" dirty="0" err="1"/>
              <a:t>Staw</a:t>
            </a:r>
            <a:r>
              <a:rPr lang="en-GB" sz="1600" i="0" dirty="0"/>
              <a:t>, 1995</a:t>
            </a:r>
            <a:endParaRPr sz="1600" i="0" dirty="0"/>
          </a:p>
        </p:txBody>
      </p:sp>
      <p:sp>
        <p:nvSpPr>
          <p:cNvPr id="82" name="Google Shape;82;p16"/>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pPr defTabSz="1219170">
              <a:buClr>
                <a:srgbClr val="000000"/>
              </a:buClr>
            </a:pPr>
            <a:fld id="{00000000-1234-1234-1234-123412341234}" type="slidenum">
              <a:rPr lang="en" kern="0">
                <a:solidFill>
                  <a:srgbClr val="CCCCCC"/>
                </a:solidFill>
              </a:rPr>
              <a:pPr defTabSz="1219170">
                <a:buClr>
                  <a:srgbClr val="000000"/>
                </a:buClr>
              </a:pPr>
              <a:t>4</a:t>
            </a:fld>
            <a:endParaRPr kern="0">
              <a:solidFill>
                <a:srgbClr val="CCCC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body" idx="1"/>
          </p:nvPr>
        </p:nvSpPr>
        <p:spPr>
          <a:xfrm>
            <a:off x="2212200" y="2882400"/>
            <a:ext cx="7767600" cy="1093200"/>
          </a:xfrm>
          <a:prstGeom prst="rect">
            <a:avLst/>
          </a:prstGeom>
        </p:spPr>
        <p:txBody>
          <a:bodyPr spcFirstLastPara="1" wrap="square" lIns="121900" tIns="121900" rIns="121900" bIns="121900" anchor="t" anchorCtr="0">
            <a:noAutofit/>
          </a:bodyPr>
          <a:lstStyle/>
          <a:p>
            <a:pPr marL="0" indent="0">
              <a:buNone/>
            </a:pPr>
            <a:r>
              <a:rPr lang="en-GB" dirty="0"/>
              <a:t>Theory (noun): a formal statement of ideas that are suggested to explain a fact or event, or how something works</a:t>
            </a:r>
          </a:p>
          <a:p>
            <a:pPr marL="0" indent="0" algn="r">
              <a:buNone/>
            </a:pPr>
            <a:r>
              <a:rPr lang="en-GB" sz="1600" i="0" dirty="0"/>
              <a:t>Cambridge Dictionary</a:t>
            </a:r>
            <a:endParaRPr sz="1600" i="0" dirty="0"/>
          </a:p>
        </p:txBody>
      </p:sp>
      <p:sp>
        <p:nvSpPr>
          <p:cNvPr id="82" name="Google Shape;82;p16"/>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pPr defTabSz="1219170">
              <a:buClr>
                <a:srgbClr val="000000"/>
              </a:buClr>
            </a:pPr>
            <a:fld id="{00000000-1234-1234-1234-123412341234}" type="slidenum">
              <a:rPr lang="en" kern="0">
                <a:solidFill>
                  <a:srgbClr val="CCCCCC"/>
                </a:solidFill>
              </a:rPr>
              <a:pPr defTabSz="1219170">
                <a:buClr>
                  <a:srgbClr val="000000"/>
                </a:buClr>
              </a:pPr>
              <a:t>5</a:t>
            </a:fld>
            <a:endParaRPr kern="0">
              <a:solidFill>
                <a:srgbClr val="CCCCCC"/>
              </a:solidFill>
            </a:endParaRPr>
          </a:p>
        </p:txBody>
      </p:sp>
    </p:spTree>
    <p:extLst>
      <p:ext uri="{BB962C8B-B14F-4D97-AF65-F5344CB8AC3E}">
        <p14:creationId xmlns:p14="http://schemas.microsoft.com/office/powerpoint/2010/main" val="52416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body" idx="1"/>
          </p:nvPr>
        </p:nvSpPr>
        <p:spPr>
          <a:xfrm>
            <a:off x="2212200" y="2882400"/>
            <a:ext cx="7767600" cy="1093200"/>
          </a:xfrm>
          <a:prstGeom prst="rect">
            <a:avLst/>
          </a:prstGeom>
        </p:spPr>
        <p:txBody>
          <a:bodyPr spcFirstLastPara="1" wrap="square" lIns="121900" tIns="121900" rIns="121900" bIns="121900" anchor="t" anchorCtr="0">
            <a:noAutofit/>
          </a:bodyPr>
          <a:lstStyle/>
          <a:p>
            <a:pPr marL="0" indent="0">
              <a:buNone/>
            </a:pPr>
            <a:r>
              <a:rPr lang="en-GB" sz="1600" dirty="0"/>
              <a:t>Theory is about the </a:t>
            </a:r>
            <a:r>
              <a:rPr lang="en-GB" sz="1600" b="1" dirty="0"/>
              <a:t>connections among phenomena</a:t>
            </a:r>
            <a:r>
              <a:rPr lang="en-GB" sz="1600" dirty="0"/>
              <a:t>, a story about </a:t>
            </a:r>
            <a:r>
              <a:rPr lang="en-GB" sz="1600" b="1" dirty="0"/>
              <a:t>why acts, events, structure, and thoughts occur</a:t>
            </a:r>
            <a:r>
              <a:rPr lang="en-GB" sz="1600" dirty="0"/>
              <a:t>. Theory emphasizes the nature of causal relationships, identifying what comes first as well as the timing of such events. Strong theory, in our view, delves into </a:t>
            </a:r>
            <a:r>
              <a:rPr lang="en-GB" sz="1600" b="1" dirty="0"/>
              <a:t>underlying processes</a:t>
            </a:r>
            <a:r>
              <a:rPr lang="en-GB" sz="1600" dirty="0"/>
              <a:t> so as to understand the </a:t>
            </a:r>
            <a:r>
              <a:rPr lang="en-GB" sz="1600" b="1" dirty="0"/>
              <a:t>systematic reasons </a:t>
            </a:r>
            <a:r>
              <a:rPr lang="en-GB" sz="1600" dirty="0"/>
              <a:t>for a particular occurrence or </a:t>
            </a:r>
            <a:r>
              <a:rPr lang="en-GB" sz="1600" dirty="0" err="1"/>
              <a:t>nonoccurrence</a:t>
            </a:r>
            <a:r>
              <a:rPr lang="en-GB" sz="1600" dirty="0"/>
              <a:t>.</a:t>
            </a:r>
          </a:p>
          <a:p>
            <a:pPr marL="0" indent="0" algn="r">
              <a:buNone/>
            </a:pPr>
            <a:r>
              <a:rPr lang="en-GB" sz="1600" i="0" dirty="0"/>
              <a:t>Sutton &amp; </a:t>
            </a:r>
            <a:r>
              <a:rPr lang="en-GB" sz="1600" i="0" dirty="0" err="1"/>
              <a:t>Staw</a:t>
            </a:r>
            <a:r>
              <a:rPr lang="en-GB" sz="1600" i="0" dirty="0"/>
              <a:t>, 1995</a:t>
            </a:r>
            <a:endParaRPr sz="1600" i="0" dirty="0"/>
          </a:p>
        </p:txBody>
      </p:sp>
      <p:sp>
        <p:nvSpPr>
          <p:cNvPr id="82" name="Google Shape;82;p16"/>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pPr defTabSz="1219170">
              <a:buClr>
                <a:srgbClr val="000000"/>
              </a:buClr>
            </a:pPr>
            <a:fld id="{00000000-1234-1234-1234-123412341234}" type="slidenum">
              <a:rPr lang="en" kern="0">
                <a:solidFill>
                  <a:srgbClr val="CCCCCC"/>
                </a:solidFill>
              </a:rPr>
              <a:pPr defTabSz="1219170">
                <a:buClr>
                  <a:srgbClr val="000000"/>
                </a:buClr>
              </a:pPr>
              <a:t>6</a:t>
            </a:fld>
            <a:endParaRPr kern="0">
              <a:solidFill>
                <a:srgbClr val="CCCCCC"/>
              </a:solidFill>
            </a:endParaRPr>
          </a:p>
        </p:txBody>
      </p:sp>
    </p:spTree>
    <p:extLst>
      <p:ext uri="{BB962C8B-B14F-4D97-AF65-F5344CB8AC3E}">
        <p14:creationId xmlns:p14="http://schemas.microsoft.com/office/powerpoint/2010/main" val="2726279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822A0E1-6497-6C49-80AF-230CF1059AFF}"/>
              </a:ext>
            </a:extLst>
          </p:cNvPr>
          <p:cNvSpPr>
            <a:spLocks noGrp="1"/>
          </p:cNvSpPr>
          <p:nvPr>
            <p:ph type="sldNum" idx="12"/>
          </p:nvPr>
        </p:nvSpPr>
        <p:spPr/>
        <p:txBody>
          <a:bodyPr/>
          <a:lstStyle/>
          <a:p>
            <a:fld id="{00000000-1234-1234-1234-123412341234}" type="slidenum">
              <a:rPr lang="en" smtClean="0"/>
              <a:pPr/>
              <a:t>7</a:t>
            </a:fld>
            <a:endParaRPr lang="en"/>
          </a:p>
        </p:txBody>
      </p:sp>
      <p:pic>
        <p:nvPicPr>
          <p:cNvPr id="2052" name="Picture 4" descr="Kurt Lewin Biography - Practical Psychology">
            <a:extLst>
              <a:ext uri="{FF2B5EF4-FFF2-40B4-BE49-F238E27FC236}">
                <a16:creationId xmlns:a16="http://schemas.microsoft.com/office/drawing/2014/main" id="{C3F0A21E-B3A1-0444-8E37-1021390F57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325" y="0"/>
            <a:ext cx="1054735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D27A367-02AB-B74E-90DF-DC211DD1FD4E}"/>
              </a:ext>
            </a:extLst>
          </p:cNvPr>
          <p:cNvSpPr txBox="1"/>
          <p:nvPr/>
        </p:nvSpPr>
        <p:spPr>
          <a:xfrm rot="16200000">
            <a:off x="8505423" y="2921933"/>
            <a:ext cx="6097836" cy="369332"/>
          </a:xfrm>
          <a:prstGeom prst="rect">
            <a:avLst/>
          </a:prstGeom>
          <a:noFill/>
        </p:spPr>
        <p:txBody>
          <a:bodyPr wrap="square">
            <a:spAutoFit/>
          </a:bodyPr>
          <a:lstStyle/>
          <a:p>
            <a:r>
              <a:rPr lang="en-US" dirty="0">
                <a:latin typeface="PT Serif" panose="020A0603040505020204" pitchFamily="18" charset="77"/>
              </a:rPr>
              <a:t>Source: https://</a:t>
            </a:r>
            <a:r>
              <a:rPr lang="en-US" dirty="0" err="1">
                <a:latin typeface="PT Serif" panose="020A0603040505020204" pitchFamily="18" charset="77"/>
              </a:rPr>
              <a:t>practicalpie.com</a:t>
            </a:r>
            <a:r>
              <a:rPr lang="en-US" dirty="0">
                <a:latin typeface="PT Serif" panose="020A0603040505020204" pitchFamily="18" charset="77"/>
              </a:rPr>
              <a:t>/</a:t>
            </a:r>
            <a:r>
              <a:rPr lang="en-US" dirty="0" err="1">
                <a:latin typeface="PT Serif" panose="020A0603040505020204" pitchFamily="18" charset="77"/>
              </a:rPr>
              <a:t>kurt-lewin</a:t>
            </a:r>
            <a:r>
              <a:rPr lang="en-US" dirty="0">
                <a:latin typeface="PT Serif" panose="020A0603040505020204" pitchFamily="18" charset="77"/>
              </a:rPr>
              <a:t>/</a:t>
            </a:r>
          </a:p>
        </p:txBody>
      </p:sp>
    </p:spTree>
    <p:extLst>
      <p:ext uri="{BB962C8B-B14F-4D97-AF65-F5344CB8AC3E}">
        <p14:creationId xmlns:p14="http://schemas.microsoft.com/office/powerpoint/2010/main" val="21203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518607" y="451075"/>
            <a:ext cx="11154800" cy="1016800"/>
          </a:xfrm>
          <a:prstGeom prst="rect">
            <a:avLst/>
          </a:prstGeom>
        </p:spPr>
        <p:txBody>
          <a:bodyPr spcFirstLastPara="1" wrap="square" lIns="121900" tIns="121900" rIns="121900" bIns="121900" anchor="ctr" anchorCtr="0">
            <a:noAutofit/>
          </a:bodyPr>
          <a:lstStyle/>
          <a:p>
            <a:r>
              <a:rPr lang="en" dirty="0"/>
              <a:t>We need the </a:t>
            </a:r>
            <a:r>
              <a:rPr lang="en" dirty="0" err="1"/>
              <a:t>theorise</a:t>
            </a:r>
            <a:r>
              <a:rPr lang="en" dirty="0"/>
              <a:t> change because...</a:t>
            </a:r>
            <a:endParaRPr dirty="0"/>
          </a:p>
        </p:txBody>
      </p:sp>
      <p:sp>
        <p:nvSpPr>
          <p:cNvPr id="88" name="Google Shape;88;p17"/>
          <p:cNvSpPr txBox="1">
            <a:spLocks noGrp="1"/>
          </p:cNvSpPr>
          <p:nvPr>
            <p:ph type="body" idx="1"/>
          </p:nvPr>
        </p:nvSpPr>
        <p:spPr>
          <a:xfrm>
            <a:off x="970844" y="1140177"/>
            <a:ext cx="10329333" cy="4647123"/>
          </a:xfrm>
          <a:prstGeom prst="rect">
            <a:avLst/>
          </a:prstGeom>
        </p:spPr>
        <p:txBody>
          <a:bodyPr spcFirstLastPara="1" wrap="square" lIns="121900" tIns="121900" rIns="121900" bIns="121900" anchor="ctr" anchorCtr="0">
            <a:noAutofit/>
          </a:bodyPr>
          <a:lstStyle/>
          <a:p>
            <a:pPr marL="135463" indent="0">
              <a:buNone/>
            </a:pPr>
            <a:r>
              <a:rPr lang="en-GB" dirty="0"/>
              <a:t>We all have different ideas about how change happens</a:t>
            </a:r>
          </a:p>
          <a:p>
            <a:pPr marL="135463" indent="0">
              <a:buNone/>
            </a:pPr>
            <a:endParaRPr lang="en-GB" dirty="0"/>
          </a:p>
          <a:p>
            <a:pPr marL="135463" indent="0">
              <a:buNone/>
            </a:pPr>
            <a:r>
              <a:rPr lang="en-GB" dirty="0"/>
              <a:t>Crises can be used to instigate long-lasting changes – good or bad</a:t>
            </a:r>
          </a:p>
        </p:txBody>
      </p:sp>
      <p:sp>
        <p:nvSpPr>
          <p:cNvPr id="89" name="Google Shape;89;p17"/>
          <p:cNvSpPr txBox="1">
            <a:spLocks noGrp="1"/>
          </p:cNvSpPr>
          <p:nvPr>
            <p:ph type="sldNum" idx="12"/>
          </p:nvPr>
        </p:nvSpPr>
        <p:spPr>
          <a:xfrm>
            <a:off x="5730200" y="5893117"/>
            <a:ext cx="731600" cy="524800"/>
          </a:xfrm>
          <a:prstGeom prst="rect">
            <a:avLst/>
          </a:prstGeom>
        </p:spPr>
        <p:txBody>
          <a:bodyPr spcFirstLastPara="1" wrap="square" lIns="121900" tIns="121900" rIns="121900" bIns="121900" anchor="b" anchorCtr="0">
            <a:noAutofit/>
          </a:bodyPr>
          <a:lstStyle/>
          <a:p>
            <a:pPr defTabSz="1219170">
              <a:buClr>
                <a:srgbClr val="000000"/>
              </a:buClr>
            </a:pPr>
            <a:fld id="{00000000-1234-1234-1234-123412341234}" type="slidenum">
              <a:rPr lang="en" kern="0">
                <a:solidFill>
                  <a:srgbClr val="CCCCCC"/>
                </a:solidFill>
              </a:rPr>
              <a:pPr defTabSz="1219170">
                <a:buClr>
                  <a:srgbClr val="000000"/>
                </a:buClr>
              </a:pPr>
              <a:t>8</a:t>
            </a:fld>
            <a:endParaRPr kern="0">
              <a:solidFill>
                <a:srgbClr val="CCCCCC"/>
              </a:solidFill>
            </a:endParaRPr>
          </a:p>
        </p:txBody>
      </p:sp>
    </p:spTree>
    <p:extLst>
      <p:ext uri="{BB962C8B-B14F-4D97-AF65-F5344CB8AC3E}">
        <p14:creationId xmlns:p14="http://schemas.microsoft.com/office/powerpoint/2010/main" val="977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73-0F17-F443-9F2A-D410228B07BE}"/>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BD3812-046A-5D4D-90E1-2ACD95678FE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44A7E52-E73F-314E-8CD5-CF51C01A77AE}"/>
              </a:ext>
            </a:extLst>
          </p:cNvPr>
          <p:cNvSpPr>
            <a:spLocks noGrp="1"/>
          </p:cNvSpPr>
          <p:nvPr>
            <p:ph type="sldNum" idx="12"/>
          </p:nvPr>
        </p:nvSpPr>
        <p:spPr/>
        <p:txBody>
          <a:bodyPr/>
          <a:lstStyle/>
          <a:p>
            <a:pPr defTabSz="1219170">
              <a:buClr>
                <a:srgbClr val="000000"/>
              </a:buClr>
            </a:pPr>
            <a:fld id="{00000000-1234-1234-1234-123412341234}" type="slidenum">
              <a:rPr lang="en" kern="0">
                <a:solidFill>
                  <a:srgbClr val="CCCCCC"/>
                </a:solidFill>
              </a:rPr>
              <a:pPr defTabSz="1219170">
                <a:buClr>
                  <a:srgbClr val="000000"/>
                </a:buClr>
              </a:pPr>
              <a:t>9</a:t>
            </a:fld>
            <a:endParaRPr lang="en" kern="0">
              <a:solidFill>
                <a:srgbClr val="CCCCCC"/>
              </a:solidFill>
            </a:endParaRPr>
          </a:p>
        </p:txBody>
      </p:sp>
      <p:pic>
        <p:nvPicPr>
          <p:cNvPr id="6" name="Picture 5" descr="A picture containing diagram&#10;&#10;Description automatically generated">
            <a:extLst>
              <a:ext uri="{FF2B5EF4-FFF2-40B4-BE49-F238E27FC236}">
                <a16:creationId xmlns:a16="http://schemas.microsoft.com/office/drawing/2014/main" id="{E8096B45-127D-694D-959B-441C8EE47677}"/>
              </a:ext>
            </a:extLst>
          </p:cNvPr>
          <p:cNvPicPr>
            <a:picLocks noChangeAspect="1"/>
          </p:cNvPicPr>
          <p:nvPr/>
        </p:nvPicPr>
        <p:blipFill>
          <a:blip r:embed="rId3"/>
          <a:stretch>
            <a:fillRect/>
          </a:stretch>
        </p:blipFill>
        <p:spPr>
          <a:xfrm>
            <a:off x="1397000" y="67734"/>
            <a:ext cx="9398000" cy="6722533"/>
          </a:xfrm>
          <a:prstGeom prst="rect">
            <a:avLst/>
          </a:prstGeom>
        </p:spPr>
      </p:pic>
      <p:sp>
        <p:nvSpPr>
          <p:cNvPr id="5" name="Freeform 4">
            <a:extLst>
              <a:ext uri="{FF2B5EF4-FFF2-40B4-BE49-F238E27FC236}">
                <a16:creationId xmlns:a16="http://schemas.microsoft.com/office/drawing/2014/main" id="{170350BC-E7F1-9C4A-B0D2-BBB9A78BFDFF}"/>
              </a:ext>
            </a:extLst>
          </p:cNvPr>
          <p:cNvSpPr/>
          <p:nvPr/>
        </p:nvSpPr>
        <p:spPr>
          <a:xfrm>
            <a:off x="754912" y="1977656"/>
            <a:ext cx="4720855" cy="4699591"/>
          </a:xfrm>
          <a:custGeom>
            <a:avLst/>
            <a:gdLst>
              <a:gd name="connsiteX0" fmla="*/ 4720855 w 4720855"/>
              <a:gd name="connsiteY0" fmla="*/ 2211572 h 4699591"/>
              <a:gd name="connsiteX1" fmla="*/ 4338083 w 4720855"/>
              <a:gd name="connsiteY1" fmla="*/ 0 h 4699591"/>
              <a:gd name="connsiteX2" fmla="*/ 1701209 w 4720855"/>
              <a:gd name="connsiteY2" fmla="*/ 967563 h 4699591"/>
              <a:gd name="connsiteX3" fmla="*/ 0 w 4720855"/>
              <a:gd name="connsiteY3" fmla="*/ 2721935 h 4699591"/>
              <a:gd name="connsiteX4" fmla="*/ 552893 w 4720855"/>
              <a:gd name="connsiteY4" fmla="*/ 3476846 h 4699591"/>
              <a:gd name="connsiteX5" fmla="*/ 1658679 w 4720855"/>
              <a:gd name="connsiteY5" fmla="*/ 4593265 h 4699591"/>
              <a:gd name="connsiteX6" fmla="*/ 2849525 w 4720855"/>
              <a:gd name="connsiteY6" fmla="*/ 4699591 h 4699591"/>
              <a:gd name="connsiteX7" fmla="*/ 3530009 w 4720855"/>
              <a:gd name="connsiteY7" fmla="*/ 4231758 h 4699591"/>
              <a:gd name="connsiteX8" fmla="*/ 4359348 w 4720855"/>
              <a:gd name="connsiteY8" fmla="*/ 2955851 h 4699591"/>
              <a:gd name="connsiteX9" fmla="*/ 4720855 w 4720855"/>
              <a:gd name="connsiteY9" fmla="*/ 2211572 h 4699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720855" h="4699591">
                <a:moveTo>
                  <a:pt x="4720855" y="2211572"/>
                </a:moveTo>
                <a:lnTo>
                  <a:pt x="4338083" y="0"/>
                </a:lnTo>
                <a:lnTo>
                  <a:pt x="1701209" y="967563"/>
                </a:lnTo>
                <a:lnTo>
                  <a:pt x="0" y="2721935"/>
                </a:lnTo>
                <a:lnTo>
                  <a:pt x="552893" y="3476846"/>
                </a:lnTo>
                <a:lnTo>
                  <a:pt x="1658679" y="4593265"/>
                </a:lnTo>
                <a:lnTo>
                  <a:pt x="2849525" y="4699591"/>
                </a:lnTo>
                <a:lnTo>
                  <a:pt x="3530009" y="4231758"/>
                </a:lnTo>
                <a:lnTo>
                  <a:pt x="4359348" y="2955851"/>
                </a:lnTo>
                <a:lnTo>
                  <a:pt x="4720855" y="221157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a:extLst>
              <a:ext uri="{FF2B5EF4-FFF2-40B4-BE49-F238E27FC236}">
                <a16:creationId xmlns:a16="http://schemas.microsoft.com/office/drawing/2014/main" id="{F882F34B-F840-4E46-B0D9-82CC3E9E2C59}"/>
              </a:ext>
            </a:extLst>
          </p:cNvPr>
          <p:cNvSpPr/>
          <p:nvPr/>
        </p:nvSpPr>
        <p:spPr>
          <a:xfrm>
            <a:off x="5561556" y="2229633"/>
            <a:ext cx="5549030" cy="4283901"/>
          </a:xfrm>
          <a:custGeom>
            <a:avLst/>
            <a:gdLst>
              <a:gd name="connsiteX0" fmla="*/ 764088 w 5549030"/>
              <a:gd name="connsiteY0" fmla="*/ 87682 h 4283901"/>
              <a:gd name="connsiteX1" fmla="*/ 0 w 5549030"/>
              <a:gd name="connsiteY1" fmla="*/ 951978 h 4283901"/>
              <a:gd name="connsiteX2" fmla="*/ 1653436 w 5549030"/>
              <a:gd name="connsiteY2" fmla="*/ 4283901 h 4283901"/>
              <a:gd name="connsiteX3" fmla="*/ 4146115 w 5549030"/>
              <a:gd name="connsiteY3" fmla="*/ 4196219 h 4283901"/>
              <a:gd name="connsiteX4" fmla="*/ 5549030 w 5549030"/>
              <a:gd name="connsiteY4" fmla="*/ 2617940 h 4283901"/>
              <a:gd name="connsiteX5" fmla="*/ 5423770 w 5549030"/>
              <a:gd name="connsiteY5" fmla="*/ 1603331 h 4283901"/>
              <a:gd name="connsiteX6" fmla="*/ 4208745 w 5549030"/>
              <a:gd name="connsiteY6" fmla="*/ 263046 h 4283901"/>
              <a:gd name="connsiteX7" fmla="*/ 2580362 w 5549030"/>
              <a:gd name="connsiteY7" fmla="*/ 0 h 4283901"/>
              <a:gd name="connsiteX8" fmla="*/ 764088 w 5549030"/>
              <a:gd name="connsiteY8" fmla="*/ 87682 h 428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9030" h="4283901">
                <a:moveTo>
                  <a:pt x="764088" y="87682"/>
                </a:moveTo>
                <a:lnTo>
                  <a:pt x="0" y="951978"/>
                </a:lnTo>
                <a:lnTo>
                  <a:pt x="1653436" y="4283901"/>
                </a:lnTo>
                <a:lnTo>
                  <a:pt x="4146115" y="4196219"/>
                </a:lnTo>
                <a:lnTo>
                  <a:pt x="5549030" y="2617940"/>
                </a:lnTo>
                <a:lnTo>
                  <a:pt x="5423770" y="1603331"/>
                </a:lnTo>
                <a:lnTo>
                  <a:pt x="4208745" y="263046"/>
                </a:lnTo>
                <a:lnTo>
                  <a:pt x="2580362" y="0"/>
                </a:lnTo>
                <a:lnTo>
                  <a:pt x="764088" y="8768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3532892"/>
      </p:ext>
    </p:extLst>
  </p:cSld>
  <p:clrMapOvr>
    <a:masterClrMapping/>
  </p:clrMapOvr>
</p:sld>
</file>

<file path=ppt/theme/theme1.xml><?xml version="1.0" encoding="utf-8"?>
<a:theme xmlns:a="http://schemas.openxmlformats.org/drawingml/2006/main" name="Portia template">
  <a:themeElements>
    <a:clrScheme name="Custom 347">
      <a:dk1>
        <a:srgbClr val="000000"/>
      </a:dk1>
      <a:lt1>
        <a:srgbClr val="FFFFFF"/>
      </a:lt1>
      <a:dk2>
        <a:srgbClr val="000000"/>
      </a:dk2>
      <a:lt2>
        <a:srgbClr val="F3F3F3"/>
      </a:lt2>
      <a:accent1>
        <a:srgbClr val="434343"/>
      </a:accent1>
      <a:accent2>
        <a:srgbClr val="999999"/>
      </a:accent2>
      <a:accent3>
        <a:srgbClr val="CCCCCC"/>
      </a:accent3>
      <a:accent4>
        <a:srgbClr val="4D5F6D"/>
      </a:accent4>
      <a:accent5>
        <a:srgbClr val="7F98AC"/>
      </a:accent5>
      <a:accent6>
        <a:srgbClr val="BCCEDB"/>
      </a:accent6>
      <a:hlink>
        <a:srgbClr val="1D1D1B"/>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717</Words>
  <Application>Microsoft Macintosh PowerPoint</Application>
  <PresentationFormat>Widescreen</PresentationFormat>
  <Paragraphs>40</Paragraphs>
  <Slides>13</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Playfair Display</vt:lpstr>
      <vt:lpstr>PT Serif</vt:lpstr>
      <vt:lpstr>Portia template</vt:lpstr>
      <vt:lpstr>Why theorise change?</vt:lpstr>
      <vt:lpstr>By the end of this video, you should be able to...</vt:lpstr>
      <vt:lpstr>What is a theory?</vt:lpstr>
      <vt:lpstr>PowerPoint Presentation</vt:lpstr>
      <vt:lpstr>PowerPoint Presentation</vt:lpstr>
      <vt:lpstr>PowerPoint Presentation</vt:lpstr>
      <vt:lpstr>PowerPoint Presentation</vt:lpstr>
      <vt:lpstr>We need the theorise change because...</vt:lpstr>
      <vt:lpstr>PowerPoint Presentation</vt:lpstr>
      <vt:lpstr>PowerPoint Presentation</vt:lpstr>
      <vt:lpstr>PowerPoint Presentation</vt:lpstr>
      <vt:lpstr>reflections...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 Laycock</dc:creator>
  <cp:lastModifiedBy>Rebecca Laycock Pedersen</cp:lastModifiedBy>
  <cp:revision>4</cp:revision>
  <dcterms:created xsi:type="dcterms:W3CDTF">2021-12-09T16:02:08Z</dcterms:created>
  <dcterms:modified xsi:type="dcterms:W3CDTF">2024-10-22T10:40:53Z</dcterms:modified>
</cp:coreProperties>
</file>